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11" r:id="rId3"/>
    <p:sldId id="346" r:id="rId4"/>
    <p:sldId id="307" r:id="rId5"/>
    <p:sldId id="310" r:id="rId6"/>
    <p:sldId id="308" r:id="rId7"/>
    <p:sldId id="312" r:id="rId8"/>
    <p:sldId id="313" r:id="rId9"/>
    <p:sldId id="316" r:id="rId10"/>
    <p:sldId id="271" r:id="rId11"/>
    <p:sldId id="333" r:id="rId12"/>
    <p:sldId id="319" r:id="rId13"/>
    <p:sldId id="267" r:id="rId14"/>
    <p:sldId id="338" r:id="rId15"/>
    <p:sldId id="340" r:id="rId16"/>
    <p:sldId id="339" r:id="rId17"/>
    <p:sldId id="342" r:id="rId18"/>
    <p:sldId id="343" r:id="rId19"/>
    <p:sldId id="344" r:id="rId20"/>
    <p:sldId id="345" r:id="rId21"/>
    <p:sldId id="329" r:id="rId22"/>
    <p:sldId id="269" r:id="rId23"/>
    <p:sldId id="318" r:id="rId24"/>
    <p:sldId id="325" r:id="rId25"/>
    <p:sldId id="326" r:id="rId26"/>
    <p:sldId id="320" r:id="rId27"/>
    <p:sldId id="327" r:id="rId28"/>
    <p:sldId id="328" r:id="rId29"/>
    <p:sldId id="321" r:id="rId30"/>
    <p:sldId id="331" r:id="rId31"/>
    <p:sldId id="266" r:id="rId32"/>
    <p:sldId id="322" r:id="rId33"/>
    <p:sldId id="272" r:id="rId34"/>
    <p:sldId id="332" r:id="rId35"/>
    <p:sldId id="341" r:id="rId36"/>
    <p:sldId id="294" r:id="rId37"/>
    <p:sldId id="295" r:id="rId38"/>
    <p:sldId id="296" r:id="rId39"/>
    <p:sldId id="297" r:id="rId40"/>
    <p:sldId id="298" r:id="rId41"/>
    <p:sldId id="299" r:id="rId42"/>
    <p:sldId id="300" r:id="rId43"/>
    <p:sldId id="301" r:id="rId44"/>
    <p:sldId id="302" r:id="rId45"/>
    <p:sldId id="273" r:id="rId46"/>
    <p:sldId id="274" r:id="rId47"/>
    <p:sldId id="29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49498" autoAdjust="0"/>
  </p:normalViewPr>
  <p:slideViewPr>
    <p:cSldViewPr snapToGrid="0">
      <p:cViewPr varScale="1">
        <p:scale>
          <a:sx n="33" d="100"/>
          <a:sy n="33" d="100"/>
        </p:scale>
        <p:origin x="1947"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59A6C-D366-499E-9FD5-57D9D132EDDB}" type="datetimeFigureOut">
              <a:rPr lang="en-US" smtClean="0"/>
              <a:t>5/8/2018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8E3E8-EAAC-4A27-BDA3-6CCA6B5BA42C}" type="slidenum">
              <a:rPr lang="en-US" smtClean="0"/>
              <a:t>‹#›</a:t>
            </a:fld>
            <a:endParaRPr lang="en-US"/>
          </a:p>
        </p:txBody>
      </p:sp>
    </p:spTree>
    <p:extLst>
      <p:ext uri="{BB962C8B-B14F-4D97-AF65-F5344CB8AC3E}">
        <p14:creationId xmlns:p14="http://schemas.microsoft.com/office/powerpoint/2010/main" val="1063376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dictionary.com/browse/domain"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en.wikipedia.org/wiki/Protein_domai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Any </a:t>
            </a:r>
            <a:r>
              <a:rPr lang="en-US" dirty="0" err="1" smtClean="0"/>
              <a:t>intrachromosomal</a:t>
            </a:r>
            <a:r>
              <a:rPr lang="en-US" dirty="0" smtClean="0"/>
              <a:t> proximity event could be considered a “loop”!</a:t>
            </a:r>
          </a:p>
        </p:txBody>
      </p:sp>
      <p:sp>
        <p:nvSpPr>
          <p:cNvPr id="4" name="Slide Number Placeholder 3"/>
          <p:cNvSpPr>
            <a:spLocks noGrp="1"/>
          </p:cNvSpPr>
          <p:nvPr>
            <p:ph type="sldNum" sz="quarter" idx="10"/>
          </p:nvPr>
        </p:nvSpPr>
        <p:spPr/>
        <p:txBody>
          <a:bodyPr/>
          <a:lstStyle/>
          <a:p>
            <a:fld id="{95F8E3E8-EAAC-4A27-BDA3-6CCA6B5BA42C}" type="slidenum">
              <a:rPr lang="en-US" smtClean="0"/>
              <a:t>10</a:t>
            </a:fld>
            <a:endParaRPr lang="en-US"/>
          </a:p>
        </p:txBody>
      </p:sp>
    </p:spTree>
    <p:extLst>
      <p:ext uri="{BB962C8B-B14F-4D97-AF65-F5344CB8AC3E}">
        <p14:creationId xmlns:p14="http://schemas.microsoft.com/office/powerpoint/2010/main" val="270082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Scales/levels</a:t>
            </a:r>
            <a:r>
              <a:rPr lang="en-US" baseline="0" dirty="0" smtClean="0"/>
              <a:t> and processes</a:t>
            </a:r>
            <a:endParaRPr lang="en-US" dirty="0"/>
          </a:p>
        </p:txBody>
      </p:sp>
      <p:sp>
        <p:nvSpPr>
          <p:cNvPr id="4" name="Slide Number Placeholder 3"/>
          <p:cNvSpPr>
            <a:spLocks noGrp="1"/>
          </p:cNvSpPr>
          <p:nvPr>
            <p:ph type="sldNum" sz="quarter" idx="10"/>
          </p:nvPr>
        </p:nvSpPr>
        <p:spPr/>
        <p:txBody>
          <a:bodyPr/>
          <a:lstStyle/>
          <a:p>
            <a:fld id="{12A25486-06DB-4B2A-8CDF-9AA474C7F723}" type="slidenum">
              <a:rPr lang="en-US" smtClean="0"/>
              <a:t>12</a:t>
            </a:fld>
            <a:endParaRPr lang="en-US"/>
          </a:p>
        </p:txBody>
      </p:sp>
    </p:spTree>
    <p:extLst>
      <p:ext uri="{BB962C8B-B14F-4D97-AF65-F5344CB8AC3E}">
        <p14:creationId xmlns:p14="http://schemas.microsoft.com/office/powerpoint/2010/main" val="3683374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Domain</a:t>
            </a:r>
            <a:endParaRPr lang="en-US" b="1" dirty="0" smtClean="0">
              <a:effectLst/>
            </a:endParaRPr>
          </a:p>
          <a:p>
            <a:pPr rtl="0"/>
            <a:r>
              <a:rPr lang="en-US" sz="1200" b="0" i="0" u="none" strike="noStrike" kern="1200" dirty="0" smtClean="0">
                <a:solidFill>
                  <a:schemeClr val="tx1"/>
                </a:solidFill>
                <a:effectLst/>
                <a:latin typeface="+mn-lt"/>
                <a:ea typeface="+mn-ea"/>
                <a:cs typeface="+mn-cs"/>
              </a:rPr>
              <a:t>(</a:t>
            </a:r>
            <a:r>
              <a:rPr lang="en-US" sz="1200" b="0" i="0" u="sng" strike="noStrike" kern="1200" dirty="0" smtClean="0">
                <a:solidFill>
                  <a:schemeClr val="tx1"/>
                </a:solidFill>
                <a:effectLst/>
                <a:latin typeface="+mn-lt"/>
                <a:ea typeface="+mn-ea"/>
                <a:cs typeface="+mn-cs"/>
                <a:hlinkClick r:id="rId3"/>
              </a:rPr>
              <a:t>http://www.dictionary.com/browse/domain</a:t>
            </a:r>
            <a:r>
              <a:rPr lang="en-US" sz="1200" b="0" i="0" u="none" strike="noStrike" kern="1200" dirty="0" smtClean="0">
                <a:solidFill>
                  <a:schemeClr val="tx1"/>
                </a:solidFill>
                <a:effectLst/>
                <a:latin typeface="+mn-lt"/>
                <a:ea typeface="+mn-ea"/>
                <a:cs typeface="+mn-cs"/>
              </a:rPr>
              <a:t>)</a:t>
            </a:r>
            <a:endParaRPr lang="en-US" b="0" dirty="0" smtClean="0">
              <a:effectLst/>
            </a:endParaRPr>
          </a:p>
          <a:p>
            <a:pPr rtl="0" fontAlgn="base"/>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the </a:t>
            </a:r>
            <a:r>
              <a:rPr lang="en-US" sz="1200" b="1" i="0" u="none" strike="noStrike" kern="1200" dirty="0" smtClean="0">
                <a:solidFill>
                  <a:schemeClr val="tx1"/>
                </a:solidFill>
                <a:effectLst/>
                <a:latin typeface="+mn-lt"/>
                <a:ea typeface="+mn-ea"/>
                <a:cs typeface="+mn-cs"/>
              </a:rPr>
              <a:t>territory governed by a single ruler</a:t>
            </a:r>
            <a:r>
              <a:rPr lang="en-US" sz="1200" b="0" i="0" u="none" strike="noStrike" kern="1200" dirty="0" smtClean="0">
                <a:solidFill>
                  <a:schemeClr val="tx1"/>
                </a:solidFill>
                <a:effectLst/>
                <a:latin typeface="+mn-lt"/>
                <a:ea typeface="+mn-ea"/>
                <a:cs typeface="+mn-cs"/>
              </a:rPr>
              <a:t> or government; realm.</a:t>
            </a:r>
          </a:p>
          <a:p>
            <a:pPr rtl="0" fontAlgn="base"/>
            <a:r>
              <a:rPr lang="en-US" sz="1200" b="0" i="0" u="none" strike="noStrike" kern="1200" dirty="0" smtClean="0">
                <a:solidFill>
                  <a:schemeClr val="tx1"/>
                </a:solidFill>
                <a:effectLst/>
                <a:latin typeface="+mn-lt"/>
                <a:ea typeface="+mn-ea"/>
                <a:cs typeface="+mn-cs"/>
              </a:rPr>
              <a:t>a </a:t>
            </a:r>
            <a:r>
              <a:rPr lang="en-US" sz="1200" b="1" i="0" u="none" strike="noStrike" kern="1200" dirty="0" smtClean="0">
                <a:solidFill>
                  <a:schemeClr val="tx1"/>
                </a:solidFill>
                <a:effectLst/>
                <a:latin typeface="+mn-lt"/>
                <a:ea typeface="+mn-ea"/>
                <a:cs typeface="+mn-cs"/>
              </a:rPr>
              <a:t>region characterized by a specific feature</a:t>
            </a:r>
            <a:r>
              <a:rPr lang="en-US" sz="1200" b="0" i="0" u="none" strike="noStrike" kern="1200" dirty="0" smtClean="0">
                <a:solidFill>
                  <a:schemeClr val="tx1"/>
                </a:solidFill>
                <a:effectLst/>
                <a:latin typeface="+mn-lt"/>
                <a:ea typeface="+mn-ea"/>
                <a:cs typeface="+mn-cs"/>
              </a:rPr>
              <a:t>, type of growth or wildlife, etc.</a:t>
            </a:r>
          </a:p>
          <a:p>
            <a:pPr rtl="0" fontAlgn="base"/>
            <a:r>
              <a:rPr lang="en-US" sz="1200" b="0" i="0" u="none" strike="noStrike" kern="1200" dirty="0" smtClean="0">
                <a:solidFill>
                  <a:schemeClr val="tx1"/>
                </a:solidFill>
                <a:effectLst/>
                <a:latin typeface="+mn-lt"/>
                <a:ea typeface="+mn-ea"/>
                <a:cs typeface="+mn-cs"/>
              </a:rPr>
              <a:t>a field of action, thought, influence, etc.</a:t>
            </a:r>
          </a:p>
          <a:p>
            <a:pPr rtl="0" fontAlgn="base"/>
            <a:r>
              <a:rPr lang="en-US" sz="1200" b="0" i="0" u="none" strike="noStrike" kern="1200" dirty="0" smtClean="0">
                <a:solidFill>
                  <a:schemeClr val="tx1"/>
                </a:solidFill>
                <a:effectLst/>
                <a:latin typeface="+mn-lt"/>
                <a:ea typeface="+mn-ea"/>
                <a:cs typeface="+mn-cs"/>
              </a:rPr>
              <a:t>a realm or range of personal knowledge, responsibility, etc.</a:t>
            </a:r>
          </a:p>
          <a:p>
            <a:pPr rtl="0"/>
            <a:r>
              <a:rPr lang="en-US" sz="1200" b="0" i="0" u="none" strike="noStrike" kern="1200" dirty="0" smtClean="0">
                <a:solidFill>
                  <a:schemeClr val="tx1"/>
                </a:solidFill>
                <a:effectLst/>
                <a:latin typeface="+mn-lt"/>
                <a:ea typeface="+mn-ea"/>
                <a:cs typeface="+mn-cs"/>
              </a:rPr>
              <a:t>Protein domains</a:t>
            </a:r>
            <a:endParaRPr lang="en-US" b="1" dirty="0" smtClean="0">
              <a:effectLst/>
            </a:endParaRPr>
          </a:p>
          <a:p>
            <a:pPr rtl="0"/>
            <a:r>
              <a:rPr lang="en-US" sz="1200" b="0" i="0" u="none" strike="noStrike" kern="1200" dirty="0" smtClean="0">
                <a:solidFill>
                  <a:schemeClr val="tx1"/>
                </a:solidFill>
                <a:effectLst/>
                <a:latin typeface="+mn-lt"/>
                <a:ea typeface="+mn-ea"/>
                <a:cs typeface="+mn-cs"/>
              </a:rPr>
              <a:t>(</a:t>
            </a:r>
            <a:r>
              <a:rPr lang="en-US" sz="1200" b="0" i="0" u="sng" strike="noStrike" kern="1200" dirty="0" smtClean="0">
                <a:solidFill>
                  <a:schemeClr val="tx1"/>
                </a:solidFill>
                <a:effectLst/>
                <a:latin typeface="+mn-lt"/>
                <a:ea typeface="+mn-ea"/>
                <a:cs typeface="+mn-cs"/>
                <a:hlinkClick r:id="rId4"/>
              </a:rPr>
              <a:t>https://en.wikipedia.org/wiki/Protein_domain</a:t>
            </a:r>
            <a:r>
              <a:rPr lang="en-US" sz="1200" b="0" i="0" u="none" strike="noStrike" kern="1200" dirty="0" smtClean="0">
                <a:solidFill>
                  <a:schemeClr val="tx1"/>
                </a:solidFill>
                <a:effectLst/>
                <a:latin typeface="+mn-lt"/>
                <a:ea typeface="+mn-ea"/>
                <a:cs typeface="+mn-cs"/>
              </a:rPr>
              <a:t>)</a:t>
            </a:r>
            <a:endParaRPr lang="en-US" b="0" dirty="0" smtClean="0">
              <a:effectLst/>
            </a:endParaRPr>
          </a:p>
          <a:p>
            <a:pPr rtl="0"/>
            <a:r>
              <a:rPr lang="en-US" sz="1200" b="0" i="0" u="none" strike="noStrike" kern="1200" dirty="0" smtClean="0">
                <a:solidFill>
                  <a:schemeClr val="tx1"/>
                </a:solidFill>
                <a:effectLst/>
                <a:latin typeface="+mn-lt"/>
                <a:ea typeface="+mn-ea"/>
                <a:cs typeface="+mn-cs"/>
              </a:rPr>
              <a:t>The concept of the domain was first proposed in 1973 by </a:t>
            </a:r>
            <a:r>
              <a:rPr lang="en-US" sz="1200" b="0" i="0" u="none" strike="noStrike" kern="1200" dirty="0" err="1" smtClean="0">
                <a:solidFill>
                  <a:schemeClr val="tx1"/>
                </a:solidFill>
                <a:effectLst/>
                <a:latin typeface="+mn-lt"/>
                <a:ea typeface="+mn-ea"/>
                <a:cs typeface="+mn-cs"/>
              </a:rPr>
              <a:t>Wetlaufer</a:t>
            </a:r>
            <a:r>
              <a:rPr lang="en-US" sz="1200" b="0" i="0" u="none" strike="noStrike" kern="1200" dirty="0" smtClean="0">
                <a:solidFill>
                  <a:schemeClr val="tx1"/>
                </a:solidFill>
                <a:effectLst/>
                <a:latin typeface="+mn-lt"/>
                <a:ea typeface="+mn-ea"/>
                <a:cs typeface="+mn-cs"/>
              </a:rPr>
              <a:t> after X-ray crystallographic studies of hen lysozyme and papain and by limited proteolysis studies of immunoglobulins. </a:t>
            </a:r>
            <a:r>
              <a:rPr lang="en-US" sz="1200" b="0" i="0" u="none" strike="noStrike" kern="1200" dirty="0" err="1" smtClean="0">
                <a:solidFill>
                  <a:schemeClr val="tx1"/>
                </a:solidFill>
                <a:effectLst/>
                <a:latin typeface="+mn-lt"/>
                <a:ea typeface="+mn-ea"/>
                <a:cs typeface="+mn-cs"/>
              </a:rPr>
              <a:t>Wetlaufer</a:t>
            </a:r>
            <a:r>
              <a:rPr lang="en-US" sz="1200" b="0" i="0" u="none" strike="noStrike" kern="1200" dirty="0" smtClean="0">
                <a:solidFill>
                  <a:schemeClr val="tx1"/>
                </a:solidFill>
                <a:effectLst/>
                <a:latin typeface="+mn-lt"/>
                <a:ea typeface="+mn-ea"/>
                <a:cs typeface="+mn-cs"/>
              </a:rPr>
              <a:t> defined domains as </a:t>
            </a:r>
            <a:r>
              <a:rPr lang="en-US" sz="1200" b="1" i="0" u="none" strike="noStrike" kern="1200" dirty="0" smtClean="0">
                <a:solidFill>
                  <a:schemeClr val="tx1"/>
                </a:solidFill>
                <a:effectLst/>
                <a:latin typeface="+mn-lt"/>
                <a:ea typeface="+mn-ea"/>
                <a:cs typeface="+mn-cs"/>
              </a:rPr>
              <a:t>stable units of protein structure</a:t>
            </a:r>
            <a:r>
              <a:rPr lang="en-US" sz="1200" b="0" i="0" u="none" strike="noStrike" kern="1200" dirty="0" smtClean="0">
                <a:solidFill>
                  <a:schemeClr val="tx1"/>
                </a:solidFill>
                <a:effectLst/>
                <a:latin typeface="+mn-lt"/>
                <a:ea typeface="+mn-ea"/>
                <a:cs typeface="+mn-cs"/>
              </a:rPr>
              <a:t> that could </a:t>
            </a:r>
            <a:r>
              <a:rPr lang="en-US" sz="1200" b="1" i="0" u="sng" kern="1200" dirty="0" smtClean="0">
                <a:solidFill>
                  <a:schemeClr val="tx1"/>
                </a:solidFill>
                <a:effectLst/>
                <a:latin typeface="+mn-lt"/>
                <a:ea typeface="+mn-ea"/>
                <a:cs typeface="+mn-cs"/>
              </a:rPr>
              <a:t>fold</a:t>
            </a:r>
            <a:r>
              <a:rPr lang="en-US" sz="1200" b="1" i="0" u="none" strike="noStrike" kern="1200" dirty="0" smtClean="0">
                <a:solidFill>
                  <a:schemeClr val="tx1"/>
                </a:solidFill>
                <a:effectLst/>
                <a:latin typeface="+mn-lt"/>
                <a:ea typeface="+mn-ea"/>
                <a:cs typeface="+mn-cs"/>
              </a:rPr>
              <a:t> </a:t>
            </a:r>
            <a:r>
              <a:rPr lang="en-US" sz="1200" b="1" i="0" u="sng" kern="1200" dirty="0" smtClean="0">
                <a:solidFill>
                  <a:schemeClr val="tx1"/>
                </a:solidFill>
                <a:effectLst/>
                <a:latin typeface="+mn-lt"/>
                <a:ea typeface="+mn-ea"/>
                <a:cs typeface="+mn-cs"/>
              </a:rPr>
              <a:t>autonomously</a:t>
            </a:r>
            <a:r>
              <a:rPr lang="en-US" sz="1200" b="0" i="0" u="none" strike="noStrike" kern="1200" dirty="0" smtClean="0">
                <a:solidFill>
                  <a:schemeClr val="tx1"/>
                </a:solidFill>
                <a:effectLst/>
                <a:latin typeface="+mn-lt"/>
                <a:ea typeface="+mn-ea"/>
                <a:cs typeface="+mn-cs"/>
              </a:rPr>
              <a:t>.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In the past domains have been described as units of:</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 compact structure</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 function and evolution</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 folding</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endParaRPr lang="en-US" b="0" dirty="0" smtClean="0">
              <a:effectLst/>
            </a:endParaRPr>
          </a:p>
          <a:p>
            <a:pPr rtl="0"/>
            <a:r>
              <a:rPr lang="en-US" sz="1200" b="0" i="0" u="none" strike="noStrike" kern="1200" dirty="0" smtClean="0">
                <a:solidFill>
                  <a:schemeClr val="tx1"/>
                </a:solidFill>
                <a:effectLst/>
                <a:latin typeface="+mn-lt"/>
                <a:ea typeface="+mn-ea"/>
                <a:cs typeface="+mn-cs"/>
              </a:rPr>
              <a:t>Each definition is valid and will often overlap, i.e. a compact structural domain that is found amongst diverse proteins is likely to fold independently within its structural environment.</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5F8E3E8-EAAC-4A27-BDA3-6CCA6B5BA42C}" type="slidenum">
              <a:rPr lang="en-US" smtClean="0"/>
              <a:t>15</a:t>
            </a:fld>
            <a:endParaRPr lang="en-US"/>
          </a:p>
        </p:txBody>
      </p:sp>
    </p:spTree>
    <p:extLst>
      <p:ext uri="{BB962C8B-B14F-4D97-AF65-F5344CB8AC3E}">
        <p14:creationId xmlns:p14="http://schemas.microsoft.com/office/powerpoint/2010/main" val="102469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idea is:</a:t>
            </a:r>
          </a:p>
          <a:p>
            <a:r>
              <a:rPr lang="en-US" baseline="0" dirty="0" smtClean="0"/>
              <a:t>-- what if a certain protein complex can land on the DNA, </a:t>
            </a:r>
            <a:r>
              <a:rPr lang="en-US" baseline="0" dirty="0" err="1" smtClean="0"/>
              <a:t>processively</a:t>
            </a:r>
            <a:r>
              <a:rPr lang="en-US" baseline="0" dirty="0" smtClean="0"/>
              <a:t> track along it?</a:t>
            </a:r>
          </a:p>
          <a:p>
            <a:r>
              <a:rPr lang="en-US" baseline="0" dirty="0" smtClean="0"/>
              <a:t>-- solves the problem of segregating sister chromatids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This was actually a follow-up on her work from the previous year, where she investigated other polymer models of TADs, and found that they were actually unsuccessful at reproducing Hi-C data. I can briefly touch on this during the question session or offline, but the important take home was that it is difficult to insulate 3D contacts with barriers, or boundary elements, that are small relative to the size of the TAD (its important to make models high-enough resolution to see this. Not too coarse grained).</a:t>
            </a:r>
          </a:p>
        </p:txBody>
      </p:sp>
    </p:spTree>
    <p:extLst>
      <p:ext uri="{BB962C8B-B14F-4D97-AF65-F5344CB8AC3E}">
        <p14:creationId xmlns:p14="http://schemas.microsoft.com/office/powerpoint/2010/main" val="228547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2D scores too:</a:t>
            </a:r>
          </a:p>
          <a:p>
            <a:pPr marL="171450" indent="-171450">
              <a:buFont typeface="Arial" panose="020B0604020202020204" pitchFamily="34" charset="0"/>
              <a:buChar char="•"/>
            </a:pPr>
            <a:r>
              <a:rPr lang="en-US" baseline="0" dirty="0" smtClean="0"/>
              <a:t>Convolutions for peak detection</a:t>
            </a:r>
          </a:p>
          <a:p>
            <a:pPr marL="171450" indent="-171450">
              <a:buFont typeface="Arial" panose="020B0604020202020204" pitchFamily="34" charset="0"/>
              <a:buChar char="•"/>
            </a:pPr>
            <a:r>
              <a:rPr lang="en-US" baseline="0" dirty="0" smtClean="0"/>
              <a:t>Dynamic programming methods for scoring “</a:t>
            </a:r>
            <a:r>
              <a:rPr lang="en-US" baseline="0" dirty="0" err="1" smtClean="0"/>
              <a:t>domainness</a:t>
            </a:r>
            <a:r>
              <a:rPr lang="en-US" baseline="0" smtClean="0"/>
              <a:t>”</a:t>
            </a:r>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95F8E3E8-EAAC-4A27-BDA3-6CCA6B5BA42C}" type="slidenum">
              <a:rPr lang="en-US" smtClean="0"/>
              <a:t>30</a:t>
            </a:fld>
            <a:endParaRPr lang="en-US"/>
          </a:p>
        </p:txBody>
      </p:sp>
    </p:spTree>
    <p:extLst>
      <p:ext uri="{BB962C8B-B14F-4D97-AF65-F5344CB8AC3E}">
        <p14:creationId xmlns:p14="http://schemas.microsoft.com/office/powerpoint/2010/main" val="1610823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Elizabeth Finn Started a nice discussion on this at 4DN on</a:t>
            </a:r>
            <a:r>
              <a:rPr lang="en-US" baseline="0" dirty="0" smtClean="0"/>
              <a:t> Monday</a:t>
            </a:r>
            <a:endParaRPr lang="en-US" dirty="0"/>
          </a:p>
        </p:txBody>
      </p:sp>
      <p:sp>
        <p:nvSpPr>
          <p:cNvPr id="4" name="Slide Number Placeholder 3"/>
          <p:cNvSpPr>
            <a:spLocks noGrp="1"/>
          </p:cNvSpPr>
          <p:nvPr>
            <p:ph type="sldNum" sz="quarter" idx="10"/>
          </p:nvPr>
        </p:nvSpPr>
        <p:spPr/>
        <p:txBody>
          <a:bodyPr/>
          <a:lstStyle/>
          <a:p>
            <a:fld id="{12A25486-06DB-4B2A-8CDF-9AA474C7F723}" type="slidenum">
              <a:rPr lang="en-US" smtClean="0"/>
              <a:t>45</a:t>
            </a:fld>
            <a:endParaRPr lang="en-US"/>
          </a:p>
        </p:txBody>
      </p:sp>
    </p:spTree>
    <p:extLst>
      <p:ext uri="{BB962C8B-B14F-4D97-AF65-F5344CB8AC3E}">
        <p14:creationId xmlns:p14="http://schemas.microsoft.com/office/powerpoint/2010/main" val="2781182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510976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368715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457210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Title Only">
    <p:spTree>
      <p:nvGrpSpPr>
        <p:cNvPr id="1" name=""/>
        <p:cNvGrpSpPr/>
        <p:nvPr/>
      </p:nvGrpSpPr>
      <p:grpSpPr>
        <a:xfrm>
          <a:off x="0" y="0"/>
          <a:ext cx="0" cy="0"/>
          <a:chOff x="0" y="0"/>
          <a:chExt cx="0" cy="0"/>
        </a:xfrm>
      </p:grpSpPr>
      <p:sp>
        <p:nvSpPr>
          <p:cNvPr id="68" name="Shape 68"/>
          <p:cNvSpPr>
            <a:spLocks noGrp="1"/>
          </p:cNvSpPr>
          <p:nvPr>
            <p:ph type="title"/>
          </p:nvPr>
        </p:nvSpPr>
        <p:spPr>
          <a:xfrm>
            <a:off x="609600" y="274641"/>
            <a:ext cx="10972800" cy="1143001"/>
          </a:xfrm>
          <a:prstGeom prst="rect">
            <a:avLst/>
          </a:prstGeom>
          <a:ln>
            <a:round/>
          </a:ln>
        </p:spPr>
        <p:txBody>
          <a:bodyPr lIns="34290" tIns="34290" rIns="34290" bIns="34290"/>
          <a:lstStyle>
            <a:lvl1pPr marL="0" marR="0" defTabSz="457200">
              <a:defRPr>
                <a:latin typeface="Calibri"/>
                <a:ea typeface="Calibri"/>
                <a:cs typeface="Calibri"/>
                <a:sym typeface="Calibri"/>
              </a:defRPr>
            </a:lvl1pPr>
          </a:lstStyle>
          <a:p>
            <a:pPr lvl="0">
              <a:defRPr sz="1800">
                <a:uFillTx/>
              </a:defRPr>
            </a:pPr>
            <a:r>
              <a:rPr sz="4300">
                <a:uFill>
                  <a:solidFill/>
                </a:uFill>
              </a:rPr>
              <a:t>Title Text</a:t>
            </a:r>
          </a:p>
        </p:txBody>
      </p:sp>
      <p:sp>
        <p:nvSpPr>
          <p:cNvPr id="69" name="Shape 69"/>
          <p:cNvSpPr>
            <a:spLocks noGrp="1"/>
          </p:cNvSpPr>
          <p:nvPr>
            <p:ph type="sldNum" sz="quarter" idx="2"/>
          </p:nvPr>
        </p:nvSpPr>
        <p:spPr>
          <a:xfrm>
            <a:off x="11290339" y="6490338"/>
            <a:ext cx="292061" cy="228601"/>
          </a:xfrm>
          <a:prstGeom prst="rect">
            <a:avLst/>
          </a:prstGeom>
          <a:ln>
            <a:round/>
          </a:ln>
        </p:spPr>
        <p:txBody>
          <a:bodyPr lIns="34290" tIns="34290" rIns="34290" bIns="34290" anchor="ctr"/>
          <a:lstStyle>
            <a:lvl1pPr algn="r" defTabSz="457200">
              <a:defRPr sz="1100">
                <a:solidFill>
                  <a:srgbClr val="9A9A9A"/>
                </a:solidFill>
                <a:uFill>
                  <a:solidFill>
                    <a:srgbClr val="9A9A9A"/>
                  </a:solidFill>
                </a:uFill>
                <a:latin typeface="Calibri"/>
                <a:ea typeface="Calibri"/>
                <a:cs typeface="Calibri"/>
                <a:sym typeface="Calibri"/>
              </a:defRPr>
            </a:lvl1pPr>
          </a:lstStyle>
          <a:p>
            <a:pPr lvl="0"/>
            <a:fld id="{86CB4B4D-7CA3-9044-876B-883B54F8677D}" type="slidenum">
              <a:t>‹#›</a:t>
            </a:fld>
            <a:endParaRPr/>
          </a:p>
        </p:txBody>
      </p:sp>
    </p:spTree>
    <p:extLst>
      <p:ext uri="{BB962C8B-B14F-4D97-AF65-F5344CB8AC3E}">
        <p14:creationId xmlns:p14="http://schemas.microsoft.com/office/powerpoint/2010/main" val="3856219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3885414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B8104E-68FE-4883-BC4C-E1D962BBA1CA}"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70938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B8104E-68FE-4883-BC4C-E1D962BBA1CA}" type="datetimeFigureOut">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58208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8104E-68FE-4883-BC4C-E1D962BBA1CA}" type="datetimeFigureOut">
              <a:rPr lang="en-US" smtClean="0"/>
              <a:t>5/8/2018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408803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B8104E-68FE-4883-BC4C-E1D962BBA1CA}" type="datetimeFigureOut">
              <a:rPr lang="en-US" smtClean="0"/>
              <a:t>5/8/2018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2902263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8104E-68FE-4883-BC4C-E1D962BBA1CA}" type="datetimeFigureOut">
              <a:rPr lang="en-US" smtClean="0"/>
              <a:t>5/8/2018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2023702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B8104E-68FE-4883-BC4C-E1D962BBA1CA}" type="datetimeFigureOut">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02621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B8104E-68FE-4883-BC4C-E1D962BBA1CA}" type="datetimeFigureOut">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02844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8104E-68FE-4883-BC4C-E1D962BBA1CA}" type="datetimeFigureOut">
              <a:rPr lang="en-US" smtClean="0"/>
              <a:t>5/8/2018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5FC3B0-8564-475F-AA67-919A048B2823}" type="slidenum">
              <a:rPr lang="en-US" smtClean="0"/>
              <a:t>‹#›</a:t>
            </a:fld>
            <a:endParaRPr lang="en-US"/>
          </a:p>
        </p:txBody>
      </p:sp>
    </p:spTree>
    <p:extLst>
      <p:ext uri="{BB962C8B-B14F-4D97-AF65-F5344CB8AC3E}">
        <p14:creationId xmlns:p14="http://schemas.microsoft.com/office/powerpoint/2010/main" val="830090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54.226.191.115/app/?config=fhzCBJLYQu2b5J80eKG0Nw"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Reification_(fallac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higlass.io/app/?config=IEp2NbTMTYKSjjtqkquDmQ"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54.226.191.115/app/?config=fhzCBJLYQu2b5J80eKG0Nw" TargetMode="External"/><Relationship Id="rId1" Type="http://schemas.openxmlformats.org/officeDocument/2006/relationships/slideLayout" Target="../slideLayouts/slideLayout2.xml"/><Relationship Id="rId5" Type="http://schemas.openxmlformats.org/officeDocument/2006/relationships/hyperlink" Target="http://bit.ly/2hdhkAn" TargetMode="External"/><Relationship Id="rId4" Type="http://schemas.openxmlformats.org/officeDocument/2006/relationships/image" Target="../media/image1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bit.ly/2uHd98l"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54.226.191.115/app/?config=fhzCBJLYQu2b5J80eKG0Nw" TargetMode="External"/><Relationship Id="rId1" Type="http://schemas.openxmlformats.org/officeDocument/2006/relationships/slideLayout" Target="../slideLayouts/slideLayout2.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From contact matrix to biology</a:t>
            </a:r>
            <a:endParaRPr lang="en-US" dirty="0"/>
          </a:p>
        </p:txBody>
      </p:sp>
      <p:sp>
        <p:nvSpPr>
          <p:cNvPr id="3" name="Subtitle 2"/>
          <p:cNvSpPr>
            <a:spLocks noGrp="1"/>
          </p:cNvSpPr>
          <p:nvPr>
            <p:ph type="subTitle" idx="1"/>
          </p:nvPr>
        </p:nvSpPr>
        <p:spPr/>
        <p:txBody>
          <a:bodyPr/>
          <a:lstStyle/>
          <a:p>
            <a:r>
              <a:rPr lang="en-US" dirty="0" smtClean="0"/>
              <a:t>Nezar </a:t>
            </a:r>
            <a:r>
              <a:rPr lang="en-US" dirty="0" err="1" smtClean="0"/>
              <a:t>Abdennur</a:t>
            </a:r>
            <a:endParaRPr lang="en-US" dirty="0" smtClean="0"/>
          </a:p>
          <a:p>
            <a:r>
              <a:rPr lang="en-US" dirty="0" err="1" smtClean="0"/>
              <a:t>Mirny</a:t>
            </a:r>
            <a:r>
              <a:rPr lang="en-US" dirty="0" smtClean="0"/>
              <a:t> Lab, MIT</a:t>
            </a:r>
            <a:endParaRPr lang="en-US" dirty="0"/>
          </a:p>
        </p:txBody>
      </p:sp>
      <p:pic>
        <p:nvPicPr>
          <p:cNvPr id="4" name="Picture 3">
            <a:hlinkClick r:id="rId2"/>
          </p:cNvPr>
          <p:cNvPicPr>
            <a:picLocks noChangeAspect="1"/>
          </p:cNvPicPr>
          <p:nvPr/>
        </p:nvPicPr>
        <p:blipFill>
          <a:blip r:embed="rId3"/>
          <a:stretch>
            <a:fillRect/>
          </a:stretch>
        </p:blipFill>
        <p:spPr>
          <a:xfrm>
            <a:off x="1913205" y="4313265"/>
            <a:ext cx="2079621" cy="2073219"/>
          </a:xfrm>
          <a:prstGeom prst="rect">
            <a:avLst/>
          </a:prstGeom>
        </p:spPr>
      </p:pic>
      <p:pic>
        <p:nvPicPr>
          <p:cNvPr id="1028" name="Picture 4" descr="https://upload.wikimedia.org/wikipedia/commons/thumb/0/06/Blausen_0212_CellNucleus.png/800px-Blausen_0212_CellNucle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5340" y="3983861"/>
            <a:ext cx="2447503" cy="273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883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emptor</a:t>
            </a:r>
            <a:endParaRPr lang="en-US" dirty="0"/>
          </a:p>
        </p:txBody>
      </p:sp>
      <p:sp>
        <p:nvSpPr>
          <p:cNvPr id="3" name="Content Placeholder 2"/>
          <p:cNvSpPr>
            <a:spLocks noGrp="1"/>
          </p:cNvSpPr>
          <p:nvPr>
            <p:ph idx="1"/>
          </p:nvPr>
        </p:nvSpPr>
        <p:spPr/>
        <p:txBody>
          <a:bodyPr/>
          <a:lstStyle/>
          <a:p>
            <a:r>
              <a:rPr lang="en-US" dirty="0" smtClean="0"/>
              <a:t>Contact probability != spatial distance</a:t>
            </a:r>
          </a:p>
          <a:p>
            <a:r>
              <a:rPr lang="en-US" dirty="0" smtClean="0"/>
              <a:t>Contact enrichment does not imply regulatory function</a:t>
            </a:r>
          </a:p>
          <a:p>
            <a:r>
              <a:rPr lang="en-US" dirty="0" smtClean="0"/>
              <a:t>TADs are not globules</a:t>
            </a:r>
          </a:p>
          <a:p>
            <a:r>
              <a:rPr lang="en-US" dirty="0" smtClean="0"/>
              <a:t>TADs are not static loops</a:t>
            </a:r>
          </a:p>
          <a:p>
            <a:r>
              <a:rPr lang="en-US" dirty="0" smtClean="0"/>
              <a:t>“Loops” are not static loops</a:t>
            </a:r>
          </a:p>
        </p:txBody>
      </p:sp>
      <p:pic>
        <p:nvPicPr>
          <p:cNvPr id="4" name="Picture 3"/>
          <p:cNvPicPr>
            <a:picLocks noChangeAspect="1"/>
          </p:cNvPicPr>
          <p:nvPr/>
        </p:nvPicPr>
        <p:blipFill>
          <a:blip r:embed="rId3"/>
          <a:stretch>
            <a:fillRect/>
          </a:stretch>
        </p:blipFill>
        <p:spPr>
          <a:xfrm>
            <a:off x="5100286" y="4657061"/>
            <a:ext cx="6510335" cy="1978792"/>
          </a:xfrm>
          <a:prstGeom prst="rect">
            <a:avLst/>
          </a:prstGeom>
        </p:spPr>
      </p:pic>
    </p:spTree>
    <p:extLst>
      <p:ext uri="{BB962C8B-B14F-4D97-AF65-F5344CB8AC3E}">
        <p14:creationId xmlns:p14="http://schemas.microsoft.com/office/powerpoint/2010/main" val="3282760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95522" y="4941246"/>
            <a:ext cx="2406103" cy="923330"/>
          </a:xfrm>
          <a:prstGeom prst="rect">
            <a:avLst/>
          </a:prstGeom>
          <a:noFill/>
        </p:spPr>
        <p:txBody>
          <a:bodyPr wrap="square" rtlCol="0">
            <a:spAutoFit/>
          </a:bodyPr>
          <a:lstStyle/>
          <a:p>
            <a:r>
              <a:rPr lang="en-US" dirty="0"/>
              <a:t>…chromosomes </a:t>
            </a:r>
            <a:r>
              <a:rPr lang="en-US" dirty="0" smtClean="0"/>
              <a:t>don’t </a:t>
            </a:r>
            <a:r>
              <a:rPr lang="en-US" dirty="0"/>
              <a:t>have a global “native fold”</a:t>
            </a:r>
          </a:p>
        </p:txBody>
      </p:sp>
      <p:grpSp>
        <p:nvGrpSpPr>
          <p:cNvPr id="11" name="Group 10"/>
          <p:cNvGrpSpPr/>
          <p:nvPr/>
        </p:nvGrpSpPr>
        <p:grpSpPr>
          <a:xfrm>
            <a:off x="2366206" y="4288727"/>
            <a:ext cx="4623260" cy="2371644"/>
            <a:chOff x="1043608" y="1927361"/>
            <a:chExt cx="6464903" cy="3316372"/>
          </a:xfrm>
        </p:grpSpPr>
        <p:pic>
          <p:nvPicPr>
            <p:cNvPr id="5" name="Picture 2" descr="noesys2"/>
            <p:cNvPicPr>
              <a:picLocks noChangeAspect="1" noChangeArrowheads="1"/>
            </p:cNvPicPr>
            <p:nvPr/>
          </p:nvPicPr>
          <p:blipFill>
            <a:blip r:embed="rId2"/>
            <a:srcRect/>
            <a:stretch>
              <a:fillRect/>
            </a:stretch>
          </p:blipFill>
          <p:spPr bwMode="auto">
            <a:xfrm rot="5400000">
              <a:off x="1065280" y="1905689"/>
              <a:ext cx="3013807" cy="3057151"/>
            </a:xfrm>
            <a:prstGeom prst="rect">
              <a:avLst/>
            </a:prstGeom>
            <a:noFill/>
            <a:ln w="9525">
              <a:noFill/>
              <a:miter lim="800000"/>
              <a:headEnd/>
              <a:tailEnd/>
            </a:ln>
          </p:spPr>
        </p:pic>
        <p:pic>
          <p:nvPicPr>
            <p:cNvPr id="6" name="Picture 5" descr="250px-Myoglobin.png"/>
            <p:cNvPicPr>
              <a:picLocks noChangeAspect="1"/>
            </p:cNvPicPr>
            <p:nvPr/>
          </p:nvPicPr>
          <p:blipFill>
            <a:blip r:embed="rId3"/>
            <a:stretch>
              <a:fillRect/>
            </a:stretch>
          </p:blipFill>
          <p:spPr>
            <a:xfrm>
              <a:off x="5436096" y="2492896"/>
              <a:ext cx="2072415" cy="2096796"/>
            </a:xfrm>
            <a:prstGeom prst="rect">
              <a:avLst/>
            </a:prstGeom>
            <a:effectLst>
              <a:outerShdw blurRad="355600" dist="241300" dir="2700000" sx="112000" sy="112000">
                <a:srgbClr val="000000">
                  <a:alpha val="54000"/>
                </a:srgbClr>
              </a:outerShdw>
            </a:effectLst>
          </p:spPr>
        </p:pic>
        <p:sp>
          <p:nvSpPr>
            <p:cNvPr id="7" name="TextBox 6"/>
            <p:cNvSpPr txBox="1"/>
            <p:nvPr/>
          </p:nvSpPr>
          <p:spPr>
            <a:xfrm>
              <a:off x="1475656" y="4869160"/>
              <a:ext cx="2921463" cy="374573"/>
            </a:xfrm>
            <a:prstGeom prst="rect">
              <a:avLst/>
            </a:prstGeom>
            <a:noFill/>
          </p:spPr>
          <p:txBody>
            <a:bodyPr wrap="none" rtlCol="0">
              <a:spAutoFit/>
            </a:bodyPr>
            <a:lstStyle/>
            <a:p>
              <a:r>
                <a:rPr lang="en-US" sz="1536" dirty="0">
                  <a:latin typeface="Arial"/>
                  <a:ea typeface="Verdana" panose="020B0604030504040204" pitchFamily="34" charset="0"/>
                  <a:cs typeface="Arial"/>
                </a:rPr>
                <a:t>Protein contact map (NMR)</a:t>
              </a:r>
            </a:p>
          </p:txBody>
        </p:sp>
        <p:sp>
          <p:nvSpPr>
            <p:cNvPr id="3" name="Right Arrow 2"/>
            <p:cNvSpPr/>
            <p:nvPr/>
          </p:nvSpPr>
          <p:spPr bwMode="auto">
            <a:xfrm flipH="1">
              <a:off x="4427984" y="2996952"/>
              <a:ext cx="720080" cy="432048"/>
            </a:xfrm>
            <a:prstGeom prst="rightArrow">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a:solidFill>
                  <a:schemeClr val="bg1"/>
                </a:solidFill>
                <a:latin typeface="Arial" pitchFamily="-65" charset="0"/>
                <a:ea typeface="Times New Roman" pitchFamily="-65" charset="0"/>
                <a:cs typeface="Times New Roman" pitchFamily="-65" charset="0"/>
              </a:endParaRPr>
            </a:p>
          </p:txBody>
        </p:sp>
        <p:sp>
          <p:nvSpPr>
            <p:cNvPr id="8" name="Right Arrow 7"/>
            <p:cNvSpPr/>
            <p:nvPr/>
          </p:nvSpPr>
          <p:spPr bwMode="auto">
            <a:xfrm>
              <a:off x="4644008" y="3789040"/>
              <a:ext cx="432048" cy="216024"/>
            </a:xfrm>
            <a:prstGeom prst="rightArrow">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a:solidFill>
                  <a:schemeClr val="bg1"/>
                </a:solidFill>
                <a:latin typeface="Arial" pitchFamily="-65" charset="0"/>
                <a:ea typeface="Times New Roman" pitchFamily="-65" charset="0"/>
                <a:cs typeface="Times New Roman" pitchFamily="-65" charset="0"/>
              </a:endParaRPr>
            </a:p>
          </p:txBody>
        </p:sp>
        <p:sp>
          <p:nvSpPr>
            <p:cNvPr id="4" name="TextBox 3"/>
            <p:cNvSpPr txBox="1"/>
            <p:nvPr/>
          </p:nvSpPr>
          <p:spPr>
            <a:xfrm>
              <a:off x="4572291" y="2780928"/>
              <a:ext cx="581223" cy="350752"/>
            </a:xfrm>
            <a:prstGeom prst="rect">
              <a:avLst/>
            </a:prstGeom>
            <a:noFill/>
          </p:spPr>
          <p:txBody>
            <a:bodyPr wrap="none" rtlCol="0">
              <a:spAutoFit/>
            </a:bodyPr>
            <a:lstStyle/>
            <a:p>
              <a:r>
                <a:rPr lang="en-US" sz="1400" dirty="0"/>
                <a:t>easy</a:t>
              </a:r>
            </a:p>
          </p:txBody>
        </p:sp>
        <p:sp>
          <p:nvSpPr>
            <p:cNvPr id="9" name="TextBox 8"/>
            <p:cNvSpPr txBox="1"/>
            <p:nvPr/>
          </p:nvSpPr>
          <p:spPr>
            <a:xfrm>
              <a:off x="4572000" y="3933056"/>
              <a:ext cx="593135" cy="350752"/>
            </a:xfrm>
            <a:prstGeom prst="rect">
              <a:avLst/>
            </a:prstGeom>
            <a:noFill/>
          </p:spPr>
          <p:txBody>
            <a:bodyPr wrap="none" rtlCol="0">
              <a:spAutoFit/>
            </a:bodyPr>
            <a:lstStyle/>
            <a:p>
              <a:r>
                <a:rPr lang="en-US" sz="1400" dirty="0"/>
                <a:t>hard</a:t>
              </a:r>
            </a:p>
          </p:txBody>
        </p:sp>
      </p:grpSp>
      <p:pic>
        <p:nvPicPr>
          <p:cNvPr id="10" name="Picture 9"/>
          <p:cNvPicPr>
            <a:picLocks noChangeAspect="1"/>
          </p:cNvPicPr>
          <p:nvPr/>
        </p:nvPicPr>
        <p:blipFill>
          <a:blip r:embed="rId4"/>
          <a:stretch>
            <a:fillRect/>
          </a:stretch>
        </p:blipFill>
        <p:spPr>
          <a:xfrm>
            <a:off x="2300067" y="1263690"/>
            <a:ext cx="4689398" cy="2414899"/>
          </a:xfrm>
          <a:prstGeom prst="rect">
            <a:avLst/>
          </a:prstGeom>
        </p:spPr>
      </p:pic>
      <p:sp>
        <p:nvSpPr>
          <p:cNvPr id="12" name="TextBox 11"/>
          <p:cNvSpPr txBox="1"/>
          <p:nvPr/>
        </p:nvSpPr>
        <p:spPr>
          <a:xfrm>
            <a:off x="7754208" y="1988918"/>
            <a:ext cx="2347418" cy="646331"/>
          </a:xfrm>
          <a:prstGeom prst="rect">
            <a:avLst/>
          </a:prstGeom>
          <a:noFill/>
        </p:spPr>
        <p:txBody>
          <a:bodyPr wrap="square" rtlCol="0">
            <a:spAutoFit/>
          </a:bodyPr>
          <a:lstStyle/>
          <a:p>
            <a:r>
              <a:rPr lang="en-US" dirty="0" smtClean="0"/>
              <a:t>…chromosomes </a:t>
            </a:r>
            <a:r>
              <a:rPr lang="en-US" dirty="0"/>
              <a:t>don’t form crystal structures</a:t>
            </a:r>
          </a:p>
        </p:txBody>
      </p:sp>
      <p:pic>
        <p:nvPicPr>
          <p:cNvPr id="15" name="Picture 14"/>
          <p:cNvPicPr>
            <a:picLocks noChangeAspect="1"/>
          </p:cNvPicPr>
          <p:nvPr/>
        </p:nvPicPr>
        <p:blipFill>
          <a:blip r:embed="rId5"/>
          <a:stretch>
            <a:fillRect/>
          </a:stretch>
        </p:blipFill>
        <p:spPr>
          <a:xfrm>
            <a:off x="1370427" y="1598833"/>
            <a:ext cx="8847947" cy="4375886"/>
          </a:xfrm>
          <a:prstGeom prst="rect">
            <a:avLst/>
          </a:prstGeom>
        </p:spPr>
      </p:pic>
    </p:spTree>
    <p:extLst>
      <p:ext uri="{BB962C8B-B14F-4D97-AF65-F5344CB8AC3E}">
        <p14:creationId xmlns:p14="http://schemas.microsoft.com/office/powerpoint/2010/main" val="237992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536" y="868871"/>
            <a:ext cx="8310600" cy="6228797"/>
          </a:xfrm>
          <a:prstGeom prst="rect">
            <a:avLst/>
          </a:prstGeom>
        </p:spPr>
      </p:pic>
      <p:sp>
        <p:nvSpPr>
          <p:cNvPr id="22529" name="Title 1"/>
          <p:cNvSpPr>
            <a:spLocks noGrp="1"/>
          </p:cNvSpPr>
          <p:nvPr>
            <p:ph type="title"/>
          </p:nvPr>
        </p:nvSpPr>
        <p:spPr>
          <a:xfrm>
            <a:off x="209516" y="-82457"/>
            <a:ext cx="9144000" cy="1143000"/>
          </a:xfrm>
        </p:spPr>
        <p:txBody>
          <a:bodyPr/>
          <a:lstStyle/>
          <a:p>
            <a:r>
              <a:rPr lang="en-US" sz="3200" dirty="0">
                <a:latin typeface="Calibri" charset="0"/>
                <a:ea typeface="ＭＳ Ｐゴシック" charset="0"/>
                <a:cs typeface="ＭＳ Ｐゴシック" charset="0"/>
              </a:rPr>
              <a:t>Scales of organization</a:t>
            </a:r>
          </a:p>
        </p:txBody>
      </p:sp>
      <p:grpSp>
        <p:nvGrpSpPr>
          <p:cNvPr id="11" name="Group 11"/>
          <p:cNvGrpSpPr/>
          <p:nvPr/>
        </p:nvGrpSpPr>
        <p:grpSpPr>
          <a:xfrm>
            <a:off x="109390" y="1509841"/>
            <a:ext cx="3627945" cy="3720436"/>
            <a:chOff x="1" y="0"/>
            <a:chExt cx="4895177" cy="5019975"/>
          </a:xfrm>
        </p:grpSpPr>
        <p:pic>
          <p:nvPicPr>
            <p:cNvPr id="12" name="Picture 6" descr="Picture 6"/>
            <p:cNvPicPr>
              <a:picLocks noChangeAspect="1"/>
            </p:cNvPicPr>
            <p:nvPr/>
          </p:nvPicPr>
          <p:blipFill rotWithShape="1">
            <a:blip r:embed="rId4">
              <a:extLst/>
            </a:blip>
            <a:srcRect l="27162" t="27083" r="54422" b="54031"/>
            <a:stretch/>
          </p:blipFill>
          <p:spPr>
            <a:xfrm>
              <a:off x="1" y="0"/>
              <a:ext cx="4895177" cy="5019975"/>
            </a:xfrm>
            <a:prstGeom prst="rect">
              <a:avLst/>
            </a:prstGeom>
            <a:ln w="12700" cap="flat">
              <a:noFill/>
              <a:miter lim="400000"/>
            </a:ln>
            <a:effectLst/>
          </p:spPr>
        </p:pic>
        <p:sp>
          <p:nvSpPr>
            <p:cNvPr id="13" name="Rectangle 7"/>
            <p:cNvSpPr/>
            <p:nvPr/>
          </p:nvSpPr>
          <p:spPr>
            <a:xfrm>
              <a:off x="380999" y="397191"/>
              <a:ext cx="1569721" cy="1600201"/>
            </a:xfrm>
            <a:prstGeom prst="rect">
              <a:avLst/>
            </a:prstGeom>
            <a:noFill/>
            <a:ln w="38100" cap="flat">
              <a:solidFill>
                <a:srgbClr val="7030A0"/>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14" name="Rectangle 8"/>
            <p:cNvSpPr/>
            <p:nvPr/>
          </p:nvSpPr>
          <p:spPr>
            <a:xfrm>
              <a:off x="3459479" y="397191"/>
              <a:ext cx="1356361" cy="1600201"/>
            </a:xfrm>
            <a:prstGeom prst="rect">
              <a:avLst/>
            </a:prstGeom>
            <a:noFill/>
            <a:ln w="38100" cap="flat">
              <a:solidFill>
                <a:srgbClr val="2F5597"/>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15" name="TextBox 9"/>
            <p:cNvSpPr txBox="1"/>
            <p:nvPr/>
          </p:nvSpPr>
          <p:spPr>
            <a:xfrm>
              <a:off x="1493544" y="397190"/>
              <a:ext cx="363773" cy="4001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89" tIns="34289" rIns="34289" bIns="34289" numCol="1" anchor="t">
              <a:spAutoFit/>
            </a:bodyPr>
            <a:lstStyle>
              <a:lvl1pPr>
                <a:defRPr sz="2000" b="1">
                  <a:solidFill>
                    <a:srgbClr val="7030A0"/>
                  </a:solidFill>
                </a:defRPr>
              </a:lvl1pPr>
            </a:lstStyle>
            <a:p>
              <a:r>
                <a:rPr sz="1500"/>
                <a:t>cis</a:t>
              </a:r>
            </a:p>
          </p:txBody>
        </p:sp>
        <p:sp>
          <p:nvSpPr>
            <p:cNvPr id="16" name="TextBox 10"/>
            <p:cNvSpPr txBox="1"/>
            <p:nvPr/>
          </p:nvSpPr>
          <p:spPr>
            <a:xfrm>
              <a:off x="4084344" y="397190"/>
              <a:ext cx="633847" cy="4001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89" tIns="34289" rIns="34289" bIns="34289" numCol="1" anchor="t">
              <a:spAutoFit/>
            </a:bodyPr>
            <a:lstStyle>
              <a:lvl1pPr>
                <a:defRPr sz="2000" b="1">
                  <a:solidFill>
                    <a:srgbClr val="2F5597"/>
                  </a:solidFill>
                </a:defRPr>
              </a:lvl1pPr>
            </a:lstStyle>
            <a:p>
              <a:r>
                <a:rPr sz="1500"/>
                <a:t>trans</a:t>
              </a:r>
            </a:p>
          </p:txBody>
        </p:sp>
      </p:grpSp>
      <p:sp>
        <p:nvSpPr>
          <p:cNvPr id="2" name="TextBox 1"/>
          <p:cNvSpPr txBox="1"/>
          <p:nvPr/>
        </p:nvSpPr>
        <p:spPr>
          <a:xfrm>
            <a:off x="492369" y="5289452"/>
            <a:ext cx="2827606" cy="369332"/>
          </a:xfrm>
          <a:prstGeom prst="rect">
            <a:avLst/>
          </a:prstGeom>
          <a:noFill/>
        </p:spPr>
        <p:txBody>
          <a:bodyPr wrap="square" rtlCol="0">
            <a:spAutoFit/>
          </a:bodyPr>
          <a:lstStyle/>
          <a:p>
            <a:r>
              <a:rPr lang="en-US" dirty="0" smtClean="0"/>
              <a:t>Territories / chromosomes</a:t>
            </a:r>
            <a:endParaRPr lang="en-US" dirty="0"/>
          </a:p>
        </p:txBody>
      </p:sp>
      <p:cxnSp>
        <p:nvCxnSpPr>
          <p:cNvPr id="4" name="Straight Connector 3"/>
          <p:cNvCxnSpPr>
            <a:stCxn id="2" idx="1"/>
            <a:endCxn id="2" idx="3"/>
          </p:cNvCxnSpPr>
          <p:nvPr/>
        </p:nvCxnSpPr>
        <p:spPr>
          <a:xfrm>
            <a:off x="492369" y="5474118"/>
            <a:ext cx="28276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02270" y="4879145"/>
            <a:ext cx="22000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153460" y="4567311"/>
            <a:ext cx="22000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136083" y="3723249"/>
            <a:ext cx="18530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44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 quantifications &amp; interpretations</a:t>
            </a:r>
            <a:endParaRPr lang="en-US" dirty="0"/>
          </a:p>
        </p:txBody>
      </p:sp>
      <p:sp>
        <p:nvSpPr>
          <p:cNvPr id="3" name="Content Placeholder 2"/>
          <p:cNvSpPr>
            <a:spLocks noGrp="1"/>
          </p:cNvSpPr>
          <p:nvPr>
            <p:ph idx="1"/>
          </p:nvPr>
        </p:nvSpPr>
        <p:spPr>
          <a:xfrm>
            <a:off x="742666" y="1690688"/>
            <a:ext cx="10515600" cy="4351338"/>
          </a:xfrm>
        </p:spPr>
        <p:txBody>
          <a:bodyPr>
            <a:normAutofit lnSpcReduction="10000"/>
          </a:bodyPr>
          <a:lstStyle/>
          <a:p>
            <a:r>
              <a:rPr lang="en-US" dirty="0" smtClean="0"/>
              <a:t>Contact decay profile with genomic distance</a:t>
            </a:r>
          </a:p>
          <a:p>
            <a:r>
              <a:rPr lang="en-US" dirty="0" smtClean="0"/>
              <a:t>Diagonal squares that checker in cis and in trans</a:t>
            </a:r>
          </a:p>
          <a:p>
            <a:r>
              <a:rPr lang="en-US" dirty="0" smtClean="0"/>
              <a:t>Diagonal squares that don’t checker</a:t>
            </a:r>
          </a:p>
          <a:p>
            <a:r>
              <a:rPr lang="en-US" dirty="0" smtClean="0"/>
              <a:t>Peaks</a:t>
            </a:r>
          </a:p>
          <a:p>
            <a:r>
              <a:rPr lang="en-US" dirty="0" smtClean="0"/>
              <a:t>Lines</a:t>
            </a:r>
          </a:p>
          <a:p>
            <a:endParaRPr lang="en-US" dirty="0"/>
          </a:p>
          <a:p>
            <a:pPr marL="0" indent="0">
              <a:buNone/>
            </a:pPr>
            <a:r>
              <a:rPr lang="en-US" dirty="0" smtClean="0"/>
              <a:t>We are bad at naming things.</a:t>
            </a:r>
          </a:p>
          <a:p>
            <a:pPr marL="0" indent="0">
              <a:buNone/>
            </a:pPr>
            <a:r>
              <a:rPr lang="en-US" dirty="0" smtClean="0"/>
              <a:t>Mistaking map for territory</a:t>
            </a:r>
            <a:r>
              <a:rPr lang="en-US" dirty="0"/>
              <a:t>: </a:t>
            </a:r>
            <a:r>
              <a:rPr lang="en-US" dirty="0">
                <a:hlinkClick r:id="rId2"/>
              </a:rPr>
              <a:t>https://en.wikipedia.org/wiki/Reification_(</a:t>
            </a:r>
            <a:r>
              <a:rPr lang="en-US" dirty="0" smtClean="0">
                <a:hlinkClick r:id="rId2"/>
              </a:rPr>
              <a:t>fallacy)</a:t>
            </a:r>
            <a:endParaRPr lang="en-US" dirty="0" smtClean="0"/>
          </a:p>
          <a:p>
            <a:pPr marL="0" indent="0">
              <a:buNone/>
            </a:pPr>
            <a:endParaRPr lang="en-US" dirty="0"/>
          </a:p>
        </p:txBody>
      </p:sp>
    </p:spTree>
    <p:extLst>
      <p:ext uri="{BB962C8B-B14F-4D97-AF65-F5344CB8AC3E}">
        <p14:creationId xmlns:p14="http://schemas.microsoft.com/office/powerpoint/2010/main" val="10523578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460" y="121285"/>
            <a:ext cx="10515600" cy="1325563"/>
          </a:xfrm>
        </p:spPr>
        <p:txBody>
          <a:bodyPr/>
          <a:lstStyle/>
          <a:p>
            <a:r>
              <a:rPr lang="en-US" dirty="0" smtClean="0"/>
              <a:t>What the TAD?</a:t>
            </a:r>
            <a:endParaRPr lang="en-US" dirty="0"/>
          </a:p>
        </p:txBody>
      </p:sp>
      <p:pic>
        <p:nvPicPr>
          <p:cNvPr id="5" name="Picture 4"/>
          <p:cNvPicPr>
            <a:picLocks noChangeAspect="1"/>
          </p:cNvPicPr>
          <p:nvPr/>
        </p:nvPicPr>
        <p:blipFill>
          <a:blip r:embed="rId2"/>
          <a:stretch>
            <a:fillRect/>
          </a:stretch>
        </p:blipFill>
        <p:spPr>
          <a:xfrm>
            <a:off x="1470660" y="1172568"/>
            <a:ext cx="9192577" cy="5328851"/>
          </a:xfrm>
          <a:prstGeom prst="rect">
            <a:avLst/>
          </a:prstGeom>
        </p:spPr>
      </p:pic>
      <p:sp>
        <p:nvSpPr>
          <p:cNvPr id="6" name="TextBox 5"/>
          <p:cNvSpPr txBox="1"/>
          <p:nvPr/>
        </p:nvSpPr>
        <p:spPr>
          <a:xfrm>
            <a:off x="7444740" y="6431280"/>
            <a:ext cx="1728999" cy="369332"/>
          </a:xfrm>
          <a:prstGeom prst="rect">
            <a:avLst/>
          </a:prstGeom>
          <a:noFill/>
        </p:spPr>
        <p:txBody>
          <a:bodyPr wrap="none" rtlCol="0">
            <a:spAutoFit/>
          </a:bodyPr>
          <a:lstStyle/>
          <a:p>
            <a:r>
              <a:rPr lang="en-US" dirty="0" smtClean="0"/>
              <a:t>100M valid pairs</a:t>
            </a:r>
            <a:endParaRPr lang="en-US" dirty="0"/>
          </a:p>
        </p:txBody>
      </p:sp>
      <p:sp>
        <p:nvSpPr>
          <p:cNvPr id="7" name="TextBox 6"/>
          <p:cNvSpPr txBox="1"/>
          <p:nvPr/>
        </p:nvSpPr>
        <p:spPr>
          <a:xfrm>
            <a:off x="3055620" y="6466350"/>
            <a:ext cx="1538242" cy="369332"/>
          </a:xfrm>
          <a:prstGeom prst="rect">
            <a:avLst/>
          </a:prstGeom>
          <a:noFill/>
        </p:spPr>
        <p:txBody>
          <a:bodyPr wrap="none" rtlCol="0">
            <a:spAutoFit/>
          </a:bodyPr>
          <a:lstStyle/>
          <a:p>
            <a:r>
              <a:rPr lang="en-US" dirty="0" smtClean="0"/>
              <a:t>~5B valid pairs</a:t>
            </a:r>
            <a:endParaRPr lang="en-US" dirty="0"/>
          </a:p>
        </p:txBody>
      </p:sp>
    </p:spTree>
    <p:extLst>
      <p:ext uri="{BB962C8B-B14F-4D97-AF65-F5344CB8AC3E}">
        <p14:creationId xmlns:p14="http://schemas.microsoft.com/office/powerpoint/2010/main" val="1979601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2792" y="297075"/>
            <a:ext cx="10515600" cy="6417623"/>
          </a:xfrm>
        </p:spPr>
        <p:txBody>
          <a:bodyPr>
            <a:normAutofit/>
          </a:bodyPr>
          <a:lstStyle/>
          <a:p>
            <a:r>
              <a:rPr lang="en-US" dirty="0" smtClean="0"/>
              <a:t>Nora et al, 2012: We </a:t>
            </a:r>
            <a:r>
              <a:rPr lang="en-US" dirty="0"/>
              <a:t>discover a series of discrete</a:t>
            </a:r>
            <a:r>
              <a:rPr lang="en-US" b="1" dirty="0"/>
              <a:t> 200-kilobase to 1 Mb</a:t>
            </a:r>
            <a:r>
              <a:rPr lang="en-US" dirty="0"/>
              <a:t> </a:t>
            </a:r>
            <a:r>
              <a:rPr lang="en-US" dirty="0">
                <a:solidFill>
                  <a:srgbClr val="00B0F0"/>
                </a:solidFill>
              </a:rPr>
              <a:t>topologically associating domains </a:t>
            </a:r>
            <a:r>
              <a:rPr lang="en-US" dirty="0"/>
              <a:t>(TADs), </a:t>
            </a:r>
            <a:r>
              <a:rPr lang="en-US" dirty="0" smtClean="0"/>
              <a:t>… </a:t>
            </a:r>
            <a:r>
              <a:rPr lang="en-US" b="1" dirty="0" smtClean="0"/>
              <a:t>differ </a:t>
            </a:r>
            <a:r>
              <a:rPr lang="en-US" b="1" dirty="0"/>
              <a:t>from the higher-order organization</a:t>
            </a:r>
            <a:r>
              <a:rPr lang="en-US" dirty="0"/>
              <a:t> recently observed by Hi-C, </a:t>
            </a:r>
            <a:r>
              <a:rPr lang="en-US" b="1" dirty="0"/>
              <a:t>corresponding to much larger domains of open or closed chromatin, that come together</a:t>
            </a:r>
            <a:r>
              <a:rPr lang="en-US" dirty="0"/>
              <a:t> in the nucleus to form A and B types of compartments. </a:t>
            </a:r>
            <a:endParaRPr lang="en-US" dirty="0" smtClean="0"/>
          </a:p>
          <a:p>
            <a:r>
              <a:rPr lang="en-US" dirty="0" smtClean="0"/>
              <a:t>Dixon et al, 2012: We </a:t>
            </a:r>
            <a:r>
              <a:rPr lang="en-US" dirty="0"/>
              <a:t>identify large, </a:t>
            </a:r>
            <a:r>
              <a:rPr lang="en-US" b="1" dirty="0" err="1"/>
              <a:t>megabase</a:t>
            </a:r>
            <a:r>
              <a:rPr lang="en-US" b="1" dirty="0"/>
              <a:t>-sized</a:t>
            </a:r>
            <a:r>
              <a:rPr lang="en-US" dirty="0"/>
              <a:t> local chromatin interaction domains, which we term </a:t>
            </a:r>
            <a:r>
              <a:rPr lang="en-US" dirty="0" smtClean="0">
                <a:solidFill>
                  <a:srgbClr val="00B0F0"/>
                </a:solidFill>
              </a:rPr>
              <a:t>topological domains</a:t>
            </a:r>
            <a:r>
              <a:rPr lang="en-US" dirty="0" smtClean="0"/>
              <a:t>, </a:t>
            </a:r>
            <a:r>
              <a:rPr lang="en-US" dirty="0"/>
              <a:t>as a pervasive structural feature of the genome organization</a:t>
            </a:r>
            <a:r>
              <a:rPr lang="en-US" dirty="0" smtClean="0"/>
              <a:t>. .... Notably</a:t>
            </a:r>
            <a:r>
              <a:rPr lang="en-US" dirty="0"/>
              <a:t>, a </a:t>
            </a:r>
            <a:r>
              <a:rPr lang="en-US" b="1" i="1" u="sng" dirty="0"/>
              <a:t>subset</a:t>
            </a:r>
            <a:r>
              <a:rPr lang="en-US" b="1" i="1" dirty="0"/>
              <a:t> of the domain </a:t>
            </a:r>
            <a:r>
              <a:rPr lang="en-US" b="1" i="1" u="sng" dirty="0"/>
              <a:t>boundaries</a:t>
            </a:r>
            <a:r>
              <a:rPr lang="en-US" b="1" i="1" dirty="0"/>
              <a:t> we identify appear to mark the </a:t>
            </a:r>
            <a:r>
              <a:rPr lang="en-US" b="1" i="1" u="sng" dirty="0"/>
              <a:t>transition</a:t>
            </a:r>
            <a:r>
              <a:rPr lang="en-US" b="1" i="1" dirty="0"/>
              <a:t> between either LAD and non-LAD regions of the </a:t>
            </a:r>
            <a:r>
              <a:rPr lang="en-US" b="1" i="1" dirty="0" smtClean="0"/>
              <a:t>genome,</a:t>
            </a:r>
            <a:r>
              <a:rPr lang="en-US" dirty="0" smtClean="0"/>
              <a:t> </a:t>
            </a:r>
            <a:r>
              <a:rPr lang="en-US" b="1" i="1" dirty="0" smtClean="0"/>
              <a:t>the </a:t>
            </a:r>
            <a:r>
              <a:rPr lang="en-US" b="1" i="1" dirty="0"/>
              <a:t>A and B </a:t>
            </a:r>
            <a:r>
              <a:rPr lang="en-US" b="1" i="1" dirty="0" smtClean="0"/>
              <a:t>compartments</a:t>
            </a:r>
            <a:r>
              <a:rPr lang="en-US" dirty="0" smtClean="0"/>
              <a:t>, and </a:t>
            </a:r>
            <a:r>
              <a:rPr lang="en-US" b="1" i="1" dirty="0"/>
              <a:t>early and late replicating </a:t>
            </a:r>
            <a:r>
              <a:rPr lang="en-US" b="1" i="1" dirty="0" smtClean="0"/>
              <a:t>chromatin</a:t>
            </a:r>
            <a:r>
              <a:rPr lang="en-US" dirty="0" smtClean="0"/>
              <a:t>. </a:t>
            </a:r>
          </a:p>
          <a:p>
            <a:r>
              <a:rPr lang="en-US" dirty="0" smtClean="0"/>
              <a:t>In Drosophila  (Sexton et al, 2012): </a:t>
            </a:r>
            <a:r>
              <a:rPr lang="en-US" dirty="0">
                <a:solidFill>
                  <a:srgbClr val="00B0F0"/>
                </a:solidFill>
              </a:rPr>
              <a:t>p</a:t>
            </a:r>
            <a:r>
              <a:rPr lang="en-US" dirty="0" smtClean="0">
                <a:solidFill>
                  <a:srgbClr val="00B0F0"/>
                </a:solidFill>
              </a:rPr>
              <a:t>hysical domains</a:t>
            </a:r>
          </a:p>
          <a:p>
            <a:endParaRPr lang="en-US" dirty="0"/>
          </a:p>
          <a:p>
            <a:r>
              <a:rPr lang="en-US" dirty="0" smtClean="0"/>
              <a:t>Later: </a:t>
            </a:r>
            <a:r>
              <a:rPr lang="en-US" dirty="0" err="1" smtClean="0"/>
              <a:t>subTADs</a:t>
            </a:r>
            <a:r>
              <a:rPr lang="en-US" dirty="0" smtClean="0"/>
              <a:t>, contact domains, loop domains, </a:t>
            </a:r>
            <a:r>
              <a:rPr lang="en-US" dirty="0" err="1" smtClean="0"/>
              <a:t>metaTADs</a:t>
            </a:r>
            <a:r>
              <a:rPr lang="en-US" dirty="0" smtClean="0"/>
              <a:t>, etc.</a:t>
            </a:r>
            <a:endParaRPr lang="en-US" dirty="0"/>
          </a:p>
        </p:txBody>
      </p:sp>
    </p:spTree>
    <p:extLst>
      <p:ext uri="{BB962C8B-B14F-4D97-AF65-F5344CB8AC3E}">
        <p14:creationId xmlns:p14="http://schemas.microsoft.com/office/powerpoint/2010/main" val="16327947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TAD anatomy</a:t>
            </a:r>
            <a:endParaRPr lang="en-US" dirty="0"/>
          </a:p>
        </p:txBody>
      </p:sp>
      <p:pic>
        <p:nvPicPr>
          <p:cNvPr id="5" name="Picture 4">
            <a:hlinkClick r:id="rId2"/>
          </p:cNvPr>
          <p:cNvPicPr>
            <a:picLocks noChangeAspect="1"/>
          </p:cNvPicPr>
          <p:nvPr/>
        </p:nvPicPr>
        <p:blipFill rotWithShape="1">
          <a:blip r:embed="rId3"/>
          <a:srcRect l="7831" b="40777"/>
          <a:stretch/>
        </p:blipFill>
        <p:spPr>
          <a:xfrm>
            <a:off x="438135" y="1492569"/>
            <a:ext cx="5657865" cy="4618672"/>
          </a:xfrm>
          <a:prstGeom prst="rect">
            <a:avLst/>
          </a:prstGeom>
        </p:spPr>
      </p:pic>
      <p:pic>
        <p:nvPicPr>
          <p:cNvPr id="6" name="Picture 5"/>
          <p:cNvPicPr>
            <a:picLocks noChangeAspect="1"/>
          </p:cNvPicPr>
          <p:nvPr/>
        </p:nvPicPr>
        <p:blipFill rotWithShape="1">
          <a:blip r:embed="rId3"/>
          <a:srcRect t="56555"/>
          <a:stretch/>
        </p:blipFill>
        <p:spPr>
          <a:xfrm>
            <a:off x="6293437" y="2263139"/>
            <a:ext cx="5328912" cy="2941321"/>
          </a:xfrm>
          <a:prstGeom prst="rect">
            <a:avLst/>
          </a:prstGeom>
        </p:spPr>
      </p:pic>
    </p:spTree>
    <p:extLst>
      <p:ext uri="{BB962C8B-B14F-4D97-AF65-F5344CB8AC3E}">
        <p14:creationId xmlns:p14="http://schemas.microsoft.com/office/powerpoint/2010/main" val="2030681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loop extrusion model of TAD formation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49" y="1828800"/>
            <a:ext cx="7704302" cy="4324350"/>
          </a:xfrm>
          <a:prstGeom prst="rect">
            <a:avLst/>
          </a:prstGeom>
        </p:spPr>
      </p:pic>
    </p:spTree>
    <p:extLst>
      <p:ext uri="{BB962C8B-B14F-4D97-AF65-F5344CB8AC3E}">
        <p14:creationId xmlns:p14="http://schemas.microsoft.com/office/powerpoint/2010/main" val="42485373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5561" y="50656"/>
            <a:ext cx="7959367" cy="6731144"/>
          </a:xfrm>
          <a:prstGeom prst="rect">
            <a:avLst/>
          </a:prstGeom>
        </p:spPr>
      </p:pic>
      <p:sp>
        <p:nvSpPr>
          <p:cNvPr id="6" name="TextBox 5"/>
          <p:cNvSpPr txBox="1"/>
          <p:nvPr/>
        </p:nvSpPr>
        <p:spPr>
          <a:xfrm>
            <a:off x="6019800" y="6360840"/>
            <a:ext cx="1479892" cy="400110"/>
          </a:xfrm>
          <a:prstGeom prst="rect">
            <a:avLst/>
          </a:prstGeom>
          <a:noFill/>
        </p:spPr>
        <p:txBody>
          <a:bodyPr wrap="none" rtlCol="0">
            <a:spAutoFit/>
          </a:bodyPr>
          <a:lstStyle/>
          <a:p>
            <a:r>
              <a:rPr lang="en-US" sz="1000" dirty="0" err="1"/>
              <a:t>Alipour</a:t>
            </a:r>
            <a:r>
              <a:rPr lang="en-US" sz="1000" dirty="0"/>
              <a:t> and Marko 2012</a:t>
            </a:r>
          </a:p>
          <a:p>
            <a:r>
              <a:rPr lang="en-US" sz="1000" dirty="0" err="1"/>
              <a:t>Goloborodko</a:t>
            </a:r>
            <a:r>
              <a:rPr lang="en-US" sz="1000" dirty="0"/>
              <a:t> et al. 2016</a:t>
            </a:r>
          </a:p>
        </p:txBody>
      </p:sp>
      <p:sp>
        <p:nvSpPr>
          <p:cNvPr id="7" name="TextBox 6"/>
          <p:cNvSpPr txBox="1"/>
          <p:nvPr/>
        </p:nvSpPr>
        <p:spPr>
          <a:xfrm>
            <a:off x="6096744" y="4379640"/>
            <a:ext cx="1326004" cy="400110"/>
          </a:xfrm>
          <a:prstGeom prst="rect">
            <a:avLst/>
          </a:prstGeom>
          <a:noFill/>
        </p:spPr>
        <p:txBody>
          <a:bodyPr wrap="none" rtlCol="0">
            <a:spAutoFit/>
          </a:bodyPr>
          <a:lstStyle/>
          <a:p>
            <a:r>
              <a:rPr lang="en-US" sz="1000" dirty="0" err="1"/>
              <a:t>Fudenberg</a:t>
            </a:r>
            <a:r>
              <a:rPr lang="en-US" sz="1000" dirty="0"/>
              <a:t> et al. 2016</a:t>
            </a:r>
          </a:p>
          <a:p>
            <a:r>
              <a:rPr lang="en-US" sz="1000" dirty="0"/>
              <a:t>Sanborn et al. 2015</a:t>
            </a:r>
          </a:p>
        </p:txBody>
      </p:sp>
      <p:sp>
        <p:nvSpPr>
          <p:cNvPr id="2" name="Rectangle 1"/>
          <p:cNvSpPr/>
          <p:nvPr/>
        </p:nvSpPr>
        <p:spPr bwMode="auto">
          <a:xfrm>
            <a:off x="7642713" y="2723456"/>
            <a:ext cx="2232248" cy="165618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a:solidFill>
                <a:schemeClr val="bg1"/>
              </a:solidFill>
              <a:latin typeface="Arial" pitchFamily="-65" charset="0"/>
              <a:ea typeface="Times New Roman" pitchFamily="-65" charset="0"/>
              <a:cs typeface="Times New Roman" pitchFamily="-65" charset="0"/>
            </a:endParaRPr>
          </a:p>
        </p:txBody>
      </p:sp>
      <p:sp>
        <p:nvSpPr>
          <p:cNvPr id="3" name="TextBox 2"/>
          <p:cNvSpPr txBox="1"/>
          <p:nvPr/>
        </p:nvSpPr>
        <p:spPr>
          <a:xfrm>
            <a:off x="8918144" y="3748699"/>
            <a:ext cx="1066800" cy="830997"/>
          </a:xfrm>
          <a:prstGeom prst="rect">
            <a:avLst/>
          </a:prstGeom>
          <a:noFill/>
        </p:spPr>
        <p:txBody>
          <a:bodyPr wrap="square" rtlCol="0">
            <a:spAutoFit/>
          </a:bodyPr>
          <a:lstStyle/>
          <a:p>
            <a:r>
              <a:rPr lang="en-US" sz="1000" dirty="0"/>
              <a:t>Riggs, 1990</a:t>
            </a:r>
          </a:p>
          <a:p>
            <a:r>
              <a:rPr lang="en-US" sz="1000" dirty="0"/>
              <a:t>Kimura, 1999</a:t>
            </a:r>
          </a:p>
          <a:p>
            <a:r>
              <a:rPr lang="en-US" sz="1000" dirty="0" err="1"/>
              <a:t>Nasmyth</a:t>
            </a:r>
            <a:r>
              <a:rPr lang="en-US" sz="1000" dirty="0"/>
              <a:t>, 2001</a:t>
            </a:r>
          </a:p>
          <a:p>
            <a:endParaRPr lang="en-US" dirty="0"/>
          </a:p>
        </p:txBody>
      </p:sp>
    </p:spTree>
    <p:extLst>
      <p:ext uri="{BB962C8B-B14F-4D97-AF65-F5344CB8AC3E}">
        <p14:creationId xmlns:p14="http://schemas.microsoft.com/office/powerpoint/2010/main" val="376272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 name="Shape 542"/>
          <p:cNvSpPr/>
          <p:nvPr/>
        </p:nvSpPr>
        <p:spPr>
          <a:xfrm>
            <a:off x="1676400" y="177800"/>
            <a:ext cx="8861484" cy="1053124"/>
          </a:xfrm>
          <a:prstGeom prst="rect">
            <a:avLst/>
          </a:prstGeom>
          <a:ln w="12700">
            <a:miter lim="400000"/>
          </a:ln>
          <a:extLst>
            <a:ext uri="{C572A759-6A51-4108-AA02-DFA0A04FC94B}">
              <ma14:wrappingTextBoxFlag xmlns:ma14="http://schemas.microsoft.com/office/mac/drawingml/2011/main" xmlns="" val="1"/>
            </a:ext>
          </a:extLst>
        </p:spPr>
        <p:txBody>
          <a:bodyPr lIns="45720" tIns="45720" rIns="45720" bIns="45720" anchor="ctr"/>
          <a:lstStyle>
            <a:lvl1pPr marL="45155" marR="45155" algn="ctr" defTabSz="1016000">
              <a:defRPr sz="3600">
                <a:solidFill>
                  <a:srgbClr val="1758AB"/>
                </a:solidFill>
                <a:uFill>
                  <a:solidFill>
                    <a:srgbClr val="1758AB"/>
                  </a:solidFill>
                </a:uFill>
                <a:latin typeface="+mn-lt"/>
                <a:ea typeface="+mn-ea"/>
                <a:cs typeface="+mn-cs"/>
                <a:sym typeface="Arial"/>
              </a:defRPr>
            </a:lvl1pPr>
          </a:lstStyle>
          <a:p>
            <a:pPr lvl="0" algn="l">
              <a:defRPr sz="1800">
                <a:solidFill>
                  <a:srgbClr val="000000"/>
                </a:solidFill>
                <a:uFillTx/>
              </a:defRPr>
            </a:pPr>
            <a:r>
              <a:rPr lang="en-US" sz="3000" dirty="0">
                <a:latin typeface="Calibri"/>
                <a:cs typeface="Calibri"/>
              </a:rPr>
              <a:t>1D extrusion model coupled to 3D polymer simulations </a:t>
            </a:r>
            <a:endParaRPr sz="3000" dirty="0">
              <a:latin typeface="Calibri"/>
              <a:cs typeface="Calibri"/>
            </a:endParaRPr>
          </a:p>
        </p:txBody>
      </p:sp>
      <p:pic>
        <p:nvPicPr>
          <p:cNvPr id="2" name="Picture 1"/>
          <p:cNvPicPr>
            <a:picLocks noChangeAspect="1"/>
          </p:cNvPicPr>
          <p:nvPr/>
        </p:nvPicPr>
        <p:blipFill>
          <a:blip r:embed="rId3"/>
          <a:stretch>
            <a:fillRect/>
          </a:stretch>
        </p:blipFill>
        <p:spPr>
          <a:xfrm>
            <a:off x="2305065" y="1939801"/>
            <a:ext cx="7195995" cy="1614055"/>
          </a:xfrm>
          <a:prstGeom prst="rect">
            <a:avLst/>
          </a:prstGeom>
        </p:spPr>
      </p:pic>
      <p:pic>
        <p:nvPicPr>
          <p:cNvPr id="4" name="Picture 3"/>
          <p:cNvPicPr>
            <a:picLocks noChangeAspect="1"/>
          </p:cNvPicPr>
          <p:nvPr/>
        </p:nvPicPr>
        <p:blipFill>
          <a:blip r:embed="rId4"/>
          <a:stretch>
            <a:fillRect/>
          </a:stretch>
        </p:blipFill>
        <p:spPr>
          <a:xfrm>
            <a:off x="1757738" y="3924560"/>
            <a:ext cx="2376479" cy="1409168"/>
          </a:xfrm>
          <a:prstGeom prst="rect">
            <a:avLst/>
          </a:prstGeom>
        </p:spPr>
      </p:pic>
      <p:sp>
        <p:nvSpPr>
          <p:cNvPr id="8" name="Down Arrow 7"/>
          <p:cNvSpPr/>
          <p:nvPr/>
        </p:nvSpPr>
        <p:spPr>
          <a:xfrm>
            <a:off x="2831408" y="3404527"/>
            <a:ext cx="216593" cy="372259"/>
          </a:xfrm>
          <a:prstGeom prst="downArrow">
            <a:avLst/>
          </a:prstGeom>
          <a:solidFill>
            <a:schemeClr val="bg1">
              <a:lumMod val="8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4245628" y="3464170"/>
            <a:ext cx="3894992" cy="2103568"/>
          </a:xfrm>
          <a:prstGeom prst="rect">
            <a:avLst/>
          </a:prstGeom>
        </p:spPr>
      </p:pic>
      <p:grpSp>
        <p:nvGrpSpPr>
          <p:cNvPr id="25" name="Group 24"/>
          <p:cNvGrpSpPr/>
          <p:nvPr/>
        </p:nvGrpSpPr>
        <p:grpSpPr>
          <a:xfrm>
            <a:off x="4837905" y="5580610"/>
            <a:ext cx="2763948" cy="380999"/>
            <a:chOff x="4475052" y="2898327"/>
            <a:chExt cx="2763948" cy="435428"/>
          </a:xfrm>
        </p:grpSpPr>
        <p:sp>
          <p:nvSpPr>
            <p:cNvPr id="26" name="Rectangle 25"/>
            <p:cNvSpPr/>
            <p:nvPr/>
          </p:nvSpPr>
          <p:spPr>
            <a:xfrm>
              <a:off x="4475052" y="2898327"/>
              <a:ext cx="2763948" cy="422095"/>
            </a:xfrm>
            <a:prstGeom prst="rect">
              <a:avLst/>
            </a:prstGeom>
          </p:spPr>
          <p:txBody>
            <a:bodyPr wrap="none">
              <a:spAutoFit/>
            </a:bodyPr>
            <a:lstStyle/>
            <a:p>
              <a:pPr algn="ctr"/>
              <a:r>
                <a:rPr lang="en-US" dirty="0">
                  <a:latin typeface="Calibri"/>
                  <a:cs typeface="Calibri"/>
                </a:rPr>
                <a:t>Ensemble of conformations</a:t>
              </a:r>
            </a:p>
          </p:txBody>
        </p:sp>
        <p:sp>
          <p:nvSpPr>
            <p:cNvPr id="27" name="Rounded Rectangle 26"/>
            <p:cNvSpPr/>
            <p:nvPr/>
          </p:nvSpPr>
          <p:spPr>
            <a:xfrm>
              <a:off x="4495800" y="2898327"/>
              <a:ext cx="2743200" cy="435428"/>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9" name="Down Arrow 28"/>
          <p:cNvSpPr/>
          <p:nvPr/>
        </p:nvSpPr>
        <p:spPr>
          <a:xfrm rot="16200000">
            <a:off x="4219579" y="4415607"/>
            <a:ext cx="121919" cy="292638"/>
          </a:xfrm>
          <a:prstGeom prst="downArrow">
            <a:avLst/>
          </a:prstGeom>
          <a:solidFill>
            <a:schemeClr val="bg1">
              <a:lumMod val="8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2141777" y="5568941"/>
            <a:ext cx="1829152" cy="392666"/>
            <a:chOff x="4972060" y="2884994"/>
            <a:chExt cx="1829152" cy="448762"/>
          </a:xfrm>
        </p:grpSpPr>
        <p:sp>
          <p:nvSpPr>
            <p:cNvPr id="31" name="Rectangle 30"/>
            <p:cNvSpPr/>
            <p:nvPr/>
          </p:nvSpPr>
          <p:spPr>
            <a:xfrm>
              <a:off x="5051909" y="2898327"/>
              <a:ext cx="1610237" cy="422094"/>
            </a:xfrm>
            <a:prstGeom prst="rect">
              <a:avLst/>
            </a:prstGeom>
          </p:spPr>
          <p:txBody>
            <a:bodyPr wrap="none">
              <a:spAutoFit/>
            </a:bodyPr>
            <a:lstStyle/>
            <a:p>
              <a:pPr algn="ctr"/>
              <a:r>
                <a:rPr lang="en-US" dirty="0">
                  <a:latin typeface="Calibri"/>
                  <a:cs typeface="Calibri"/>
                </a:rPr>
                <a:t>Polymer model</a:t>
              </a:r>
            </a:p>
          </p:txBody>
        </p:sp>
        <p:sp>
          <p:nvSpPr>
            <p:cNvPr id="32" name="Rounded Rectangle 31"/>
            <p:cNvSpPr/>
            <p:nvPr/>
          </p:nvSpPr>
          <p:spPr>
            <a:xfrm>
              <a:off x="4972060" y="2884994"/>
              <a:ext cx="1829152" cy="448762"/>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p:cNvGrpSpPr/>
          <p:nvPr/>
        </p:nvGrpSpPr>
        <p:grpSpPr>
          <a:xfrm>
            <a:off x="1899275" y="1428873"/>
            <a:ext cx="2773952" cy="391211"/>
            <a:chOff x="375275" y="1469343"/>
            <a:chExt cx="2773952" cy="391211"/>
          </a:xfrm>
        </p:grpSpPr>
        <p:sp>
          <p:nvSpPr>
            <p:cNvPr id="3" name="Rectangle 2"/>
            <p:cNvSpPr/>
            <p:nvPr/>
          </p:nvSpPr>
          <p:spPr>
            <a:xfrm>
              <a:off x="475674" y="1469343"/>
              <a:ext cx="2673553" cy="369332"/>
            </a:xfrm>
            <a:prstGeom prst="rect">
              <a:avLst/>
            </a:prstGeom>
          </p:spPr>
          <p:txBody>
            <a:bodyPr wrap="none">
              <a:spAutoFit/>
            </a:bodyPr>
            <a:lstStyle/>
            <a:p>
              <a:r>
                <a:rPr lang="en-US" dirty="0">
                  <a:cs typeface="Calibri"/>
                </a:rPr>
                <a:t>Update rules for 1D model</a:t>
              </a:r>
              <a:endParaRPr lang="en-US" dirty="0"/>
            </a:p>
          </p:txBody>
        </p:sp>
        <p:sp>
          <p:nvSpPr>
            <p:cNvPr id="33" name="Rounded Rectangle 32"/>
            <p:cNvSpPr/>
            <p:nvPr/>
          </p:nvSpPr>
          <p:spPr>
            <a:xfrm>
              <a:off x="375275" y="1479555"/>
              <a:ext cx="2743200" cy="380999"/>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3" name="Picture 22"/>
          <p:cNvPicPr>
            <a:picLocks noChangeAspect="1"/>
          </p:cNvPicPr>
          <p:nvPr/>
        </p:nvPicPr>
        <p:blipFill rotWithShape="1">
          <a:blip r:embed="rId6"/>
          <a:srcRect b="10958"/>
          <a:stretch/>
        </p:blipFill>
        <p:spPr>
          <a:xfrm>
            <a:off x="8603271" y="3795556"/>
            <a:ext cx="1770743" cy="1621767"/>
          </a:xfrm>
          <a:prstGeom prst="rect">
            <a:avLst/>
          </a:prstGeom>
        </p:spPr>
      </p:pic>
      <p:grpSp>
        <p:nvGrpSpPr>
          <p:cNvPr id="38" name="Group 37"/>
          <p:cNvGrpSpPr/>
          <p:nvPr/>
        </p:nvGrpSpPr>
        <p:grpSpPr>
          <a:xfrm>
            <a:off x="8765504" y="5568943"/>
            <a:ext cx="1452612" cy="380999"/>
            <a:chOff x="5161257" y="2884993"/>
            <a:chExt cx="1452612" cy="435428"/>
          </a:xfrm>
        </p:grpSpPr>
        <p:sp>
          <p:nvSpPr>
            <p:cNvPr id="39" name="Rectangle 38"/>
            <p:cNvSpPr/>
            <p:nvPr/>
          </p:nvSpPr>
          <p:spPr>
            <a:xfrm>
              <a:off x="5181205" y="2898327"/>
              <a:ext cx="1351652" cy="422094"/>
            </a:xfrm>
            <a:prstGeom prst="rect">
              <a:avLst/>
            </a:prstGeom>
          </p:spPr>
          <p:txBody>
            <a:bodyPr wrap="none">
              <a:spAutoFit/>
            </a:bodyPr>
            <a:lstStyle/>
            <a:p>
              <a:pPr algn="ctr"/>
              <a:r>
                <a:rPr lang="en-US" dirty="0">
                  <a:latin typeface="Calibri"/>
                  <a:cs typeface="Calibri"/>
                </a:rPr>
                <a:t>In-silico Hi-C</a:t>
              </a:r>
            </a:p>
          </p:txBody>
        </p:sp>
        <p:sp>
          <p:nvSpPr>
            <p:cNvPr id="40" name="Rounded Rectangle 39"/>
            <p:cNvSpPr/>
            <p:nvPr/>
          </p:nvSpPr>
          <p:spPr>
            <a:xfrm>
              <a:off x="5161257" y="2884993"/>
              <a:ext cx="1452612" cy="435428"/>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4" name="Rectangle 23"/>
          <p:cNvSpPr/>
          <p:nvPr/>
        </p:nvSpPr>
        <p:spPr>
          <a:xfrm>
            <a:off x="5285438" y="6265820"/>
            <a:ext cx="5252447" cy="523220"/>
          </a:xfrm>
          <a:prstGeom prst="rect">
            <a:avLst/>
          </a:prstGeom>
        </p:spPr>
        <p:txBody>
          <a:bodyPr wrap="none">
            <a:spAutoFit/>
          </a:bodyPr>
          <a:lstStyle/>
          <a:p>
            <a:pPr algn="r"/>
            <a:r>
              <a:rPr lang="en-US" sz="1400" dirty="0">
                <a:cs typeface="Calibri"/>
              </a:rPr>
              <a:t>Polymer simulations in OpenMM, see: Eastman, 2013; Eastman, 2016</a:t>
            </a:r>
          </a:p>
          <a:p>
            <a:pPr algn="r"/>
            <a:r>
              <a:rPr lang="en-US" sz="1400" dirty="0">
                <a:cs typeface="Calibri"/>
              </a:rPr>
              <a:t>For review see Imakaev, GF, Mirny, 2015</a:t>
            </a:r>
          </a:p>
        </p:txBody>
      </p:sp>
      <p:sp>
        <p:nvSpPr>
          <p:cNvPr id="42" name="Down Arrow 41"/>
          <p:cNvSpPr/>
          <p:nvPr/>
        </p:nvSpPr>
        <p:spPr>
          <a:xfrm rot="16200000">
            <a:off x="8225981" y="4415606"/>
            <a:ext cx="121919" cy="292638"/>
          </a:xfrm>
          <a:prstGeom prst="downArrow">
            <a:avLst/>
          </a:prstGeom>
          <a:solidFill>
            <a:schemeClr val="bg1">
              <a:lumMod val="8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536258"/>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78377" y="282379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978378" y="205854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978377" y="358904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so</a:t>
            </a:r>
            <a:r>
              <a:rPr kumimoji="0" lang="en-US" sz="1800" b="0" i="0" u="none" strike="noStrike" cap="none" spc="0" normalizeH="0" baseline="0" dirty="0" smtClean="0">
                <a:ln>
                  <a:noFill/>
                </a:ln>
                <a:solidFill>
                  <a:srgbClr val="000000"/>
                </a:solidFill>
                <a:effectLst/>
                <a:uFillTx/>
                <a:latin typeface="+mn-lt"/>
                <a:ea typeface="+mn-ea"/>
                <a:cs typeface="+mn-cs"/>
                <a:sym typeface="Calibri"/>
              </a:rPr>
              <a:t>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978376" y="433768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978376" y="505737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TextBox 13"/>
          <p:cNvSpPr txBox="1"/>
          <p:nvPr/>
        </p:nvSpPr>
        <p:spPr>
          <a:xfrm>
            <a:off x="1596683" y="196304"/>
            <a:ext cx="943238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smtClean="0"/>
              <a:t>Genomic proximity and informative ligation products</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grpSp>
        <p:nvGrpSpPr>
          <p:cNvPr id="4" name="Group 3"/>
          <p:cNvGrpSpPr/>
          <p:nvPr/>
        </p:nvGrpSpPr>
        <p:grpSpPr>
          <a:xfrm>
            <a:off x="849987" y="1695157"/>
            <a:ext cx="6774701" cy="4603379"/>
            <a:chOff x="3617639" y="1951591"/>
            <a:chExt cx="6275298" cy="4252756"/>
          </a:xfrm>
        </p:grpSpPr>
        <p:pic>
          <p:nvPicPr>
            <p:cNvPr id="5" name="Picture 4"/>
            <p:cNvPicPr>
              <a:picLocks noChangeAspect="1"/>
            </p:cNvPicPr>
            <p:nvPr/>
          </p:nvPicPr>
          <p:blipFill>
            <a:blip r:embed="rId2"/>
            <a:stretch>
              <a:fillRect/>
            </a:stretch>
          </p:blipFill>
          <p:spPr>
            <a:xfrm>
              <a:off x="3617639" y="1951591"/>
              <a:ext cx="6275298" cy="4252756"/>
            </a:xfrm>
            <a:prstGeom prst="rect">
              <a:avLst/>
            </a:prstGeom>
          </p:spPr>
        </p:pic>
        <p:sp>
          <p:nvSpPr>
            <p:cNvPr id="2" name="TextBox 1"/>
            <p:cNvSpPr txBox="1"/>
            <p:nvPr/>
          </p:nvSpPr>
          <p:spPr>
            <a:xfrm>
              <a:off x="5677988" y="2166839"/>
              <a:ext cx="125403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Enriched</a:t>
              </a:r>
              <a:r>
                <a:rPr kumimoji="0" lang="en-US" sz="1200" b="0" i="0" u="none" strike="noStrike" cap="none" spc="0" normalizeH="0" dirty="0" smtClean="0">
                  <a:ln>
                    <a:noFill/>
                  </a:ln>
                  <a:solidFill>
                    <a:srgbClr val="000000"/>
                  </a:solidFill>
                  <a:effectLst/>
                  <a:uFillTx/>
                  <a:latin typeface="+mn-lt"/>
                  <a:ea typeface="+mn-ea"/>
                  <a:cs typeface="+mn-cs"/>
                  <a:sym typeface="Calibri"/>
                </a:rPr>
                <a:t> in dangling ends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p:cNvSpPr txBox="1"/>
            <p:nvPr/>
          </p:nvSpPr>
          <p:spPr>
            <a:xfrm>
              <a:off x="5900058" y="3174821"/>
              <a:ext cx="103196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Enriched</a:t>
              </a:r>
              <a:r>
                <a:rPr kumimoji="0" lang="en-US" sz="1200" b="0" i="0" u="none" strike="noStrike" cap="none" spc="0" normalizeH="0" dirty="0" smtClean="0">
                  <a:ln>
                    <a:noFill/>
                  </a:ln>
                  <a:solidFill>
                    <a:srgbClr val="000000"/>
                  </a:solidFill>
                  <a:effectLst/>
                  <a:uFillTx/>
                  <a:latin typeface="+mn-lt"/>
                  <a:ea typeface="+mn-ea"/>
                  <a:cs typeface="+mn-cs"/>
                  <a:sym typeface="Calibri"/>
                </a:rPr>
                <a:t> in self circles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grpSp>
      <p:pic>
        <p:nvPicPr>
          <p:cNvPr id="13" name="Picture 4" descr="Picture 4"/>
          <p:cNvPicPr>
            <a:picLocks noChangeAspect="1"/>
          </p:cNvPicPr>
          <p:nvPr/>
        </p:nvPicPr>
        <p:blipFill rotWithShape="1">
          <a:blip r:embed="rId3">
            <a:extLst/>
          </a:blip>
          <a:srcRect r="26521"/>
          <a:stretch/>
        </p:blipFill>
        <p:spPr>
          <a:xfrm>
            <a:off x="5607978" y="3518963"/>
            <a:ext cx="6481201" cy="3235306"/>
          </a:xfrm>
          <a:prstGeom prst="rect">
            <a:avLst/>
          </a:prstGeom>
          <a:ln w="12700">
            <a:miter lim="400000"/>
          </a:ln>
        </p:spPr>
      </p:pic>
    </p:spTree>
    <p:extLst>
      <p:ext uri="{BB962C8B-B14F-4D97-AF65-F5344CB8AC3E}">
        <p14:creationId xmlns:p14="http://schemas.microsoft.com/office/powerpoint/2010/main" val="87422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Shape 1358"/>
          <p:cNvSpPr/>
          <p:nvPr/>
        </p:nvSpPr>
        <p:spPr>
          <a:xfrm>
            <a:off x="2423592" y="188640"/>
            <a:ext cx="7924800" cy="716150"/>
          </a:xfrm>
          <a:prstGeom prst="rect">
            <a:avLst/>
          </a:prstGeom>
          <a:ln w="12700">
            <a:miter lim="400000"/>
          </a:ln>
          <a:extLst>
            <a:ext uri="{C572A759-6A51-4108-AA02-DFA0A04FC94B}">
              <ma14:wrappingTextBoxFlag xmlns:ma14="http://schemas.microsoft.com/office/mac/drawingml/2011/main" xmlns="" val="1"/>
            </a:ext>
          </a:extLst>
        </p:spPr>
        <p:txBody>
          <a:bodyPr lIns="40818" tIns="40818" rIns="40818" bIns="40818" anchor="ctr"/>
          <a:lstStyle>
            <a:lvl1pPr marL="45155" marR="45155" algn="ctr" defTabSz="1016000">
              <a:defRPr sz="3600">
                <a:solidFill>
                  <a:srgbClr val="1758AB"/>
                </a:solidFill>
                <a:uFill>
                  <a:solidFill>
                    <a:srgbClr val="1758AB"/>
                  </a:solidFill>
                </a:uFill>
                <a:latin typeface="+mn-lt"/>
                <a:ea typeface="+mn-ea"/>
                <a:cs typeface="+mn-cs"/>
                <a:sym typeface="Arial"/>
              </a:defRPr>
            </a:lvl1pPr>
          </a:lstStyle>
          <a:p>
            <a:pPr lvl="0">
              <a:defRPr sz="1800">
                <a:solidFill>
                  <a:srgbClr val="000000"/>
                </a:solidFill>
                <a:uFillTx/>
              </a:defRPr>
            </a:pPr>
            <a:r>
              <a:rPr lang="en-US" sz="2800" dirty="0">
                <a:latin typeface="Arial"/>
                <a:cs typeface="Arial"/>
              </a:rPr>
              <a:t>TAD model checklist</a:t>
            </a:r>
            <a:endParaRPr sz="2800" dirty="0">
              <a:latin typeface="Arial"/>
              <a:cs typeface="Arial"/>
            </a:endParaRPr>
          </a:p>
        </p:txBody>
      </p:sp>
      <p:grpSp>
        <p:nvGrpSpPr>
          <p:cNvPr id="5" name="Group 4"/>
          <p:cNvGrpSpPr/>
          <p:nvPr/>
        </p:nvGrpSpPr>
        <p:grpSpPr>
          <a:xfrm>
            <a:off x="2013618" y="4038601"/>
            <a:ext cx="3404994" cy="2734619"/>
            <a:chOff x="489618" y="4038600"/>
            <a:chExt cx="3404994" cy="2734619"/>
          </a:xfrm>
        </p:grpSpPr>
        <p:grpSp>
          <p:nvGrpSpPr>
            <p:cNvPr id="58" name="Group 57"/>
            <p:cNvGrpSpPr/>
            <p:nvPr/>
          </p:nvGrpSpPr>
          <p:grpSpPr>
            <a:xfrm>
              <a:off x="489618" y="4523690"/>
              <a:ext cx="1595872" cy="2247974"/>
              <a:chOff x="820918" y="1281112"/>
              <a:chExt cx="2512536" cy="3539204"/>
            </a:xfrm>
          </p:grpSpPr>
          <p:sp>
            <p:nvSpPr>
              <p:cNvPr id="59" name="TextBox 58"/>
              <p:cNvSpPr txBox="1"/>
              <p:nvPr/>
            </p:nvSpPr>
            <p:spPr>
              <a:xfrm>
                <a:off x="820918" y="4190384"/>
                <a:ext cx="2236560" cy="629932"/>
              </a:xfrm>
              <a:prstGeom prst="rect">
                <a:avLst/>
              </a:prstGeom>
              <a:noFill/>
            </p:spPr>
            <p:txBody>
              <a:bodyPr wrap="none" rtlCol="0">
                <a:spAutoFit/>
              </a:bodyPr>
              <a:lstStyle/>
              <a:p>
                <a:r>
                  <a:rPr lang="en-US" sz="1000" dirty="0"/>
                  <a:t>Human GM12878 from </a:t>
                </a:r>
              </a:p>
              <a:p>
                <a:r>
                  <a:rPr lang="en-US" sz="1000" dirty="0"/>
                  <a:t>Rao &amp; Huntley, 2014</a:t>
                </a:r>
              </a:p>
            </p:txBody>
          </p:sp>
          <p:grpSp>
            <p:nvGrpSpPr>
              <p:cNvPr id="60" name="Group 59"/>
              <p:cNvGrpSpPr/>
              <p:nvPr/>
            </p:nvGrpSpPr>
            <p:grpSpPr>
              <a:xfrm>
                <a:off x="871213" y="1281112"/>
                <a:ext cx="2462241" cy="2773413"/>
                <a:chOff x="4627909" y="1164448"/>
                <a:chExt cx="4432284" cy="4790882"/>
              </a:xfrm>
              <a:solidFill>
                <a:srgbClr val="B3A2C7"/>
              </a:solidFill>
            </p:grpSpPr>
            <p:pic>
              <p:nvPicPr>
                <p:cNvPr id="61" name="Picture 60"/>
                <p:cNvPicPr>
                  <a:picLocks noChangeAspect="1"/>
                </p:cNvPicPr>
                <p:nvPr/>
              </p:nvPicPr>
              <p:blipFill rotWithShape="1">
                <a:blip r:embed="rId2"/>
                <a:srcRect l="12333" r="5550" b="4738"/>
                <a:stretch/>
              </p:blipFill>
              <p:spPr>
                <a:xfrm>
                  <a:off x="4627909" y="1164448"/>
                  <a:ext cx="4432284" cy="4790882"/>
                </a:xfrm>
                <a:prstGeom prst="rect">
                  <a:avLst/>
                </a:prstGeom>
                <a:grpFill/>
                <a:ln>
                  <a:noFill/>
                </a:ln>
              </p:spPr>
            </p:pic>
            <p:sp>
              <p:nvSpPr>
                <p:cNvPr id="62" name="Down Arrow 61"/>
                <p:cNvSpPr/>
                <p:nvPr/>
              </p:nvSpPr>
              <p:spPr>
                <a:xfrm>
                  <a:off x="6463661" y="3679459"/>
                  <a:ext cx="515818" cy="1780064"/>
                </a:xfrm>
                <a:prstGeom prst="downArrow">
                  <a:avLst>
                    <a:gd name="adj1" fmla="val 15957"/>
                    <a:gd name="adj2" fmla="val 47872"/>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3" name="Down Arrow 62"/>
                <p:cNvSpPr/>
                <p:nvPr/>
              </p:nvSpPr>
              <p:spPr>
                <a:xfrm>
                  <a:off x="6061321" y="3352808"/>
                  <a:ext cx="507161" cy="2111268"/>
                </a:xfrm>
                <a:prstGeom prst="downArrow">
                  <a:avLst>
                    <a:gd name="adj1" fmla="val 15957"/>
                    <a:gd name="adj2" fmla="val 47872"/>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grpSp>
          <p:nvGrpSpPr>
            <p:cNvPr id="64" name="Group 63"/>
            <p:cNvGrpSpPr/>
            <p:nvPr/>
          </p:nvGrpSpPr>
          <p:grpSpPr>
            <a:xfrm>
              <a:off x="2227204" y="4543982"/>
              <a:ext cx="1667408" cy="2229237"/>
              <a:chOff x="3388876" y="1340375"/>
              <a:chExt cx="2504065" cy="3391687"/>
            </a:xfrm>
          </p:grpSpPr>
          <p:sp>
            <p:nvSpPr>
              <p:cNvPr id="65" name="TextBox 64"/>
              <p:cNvSpPr txBox="1"/>
              <p:nvPr/>
            </p:nvSpPr>
            <p:spPr>
              <a:xfrm>
                <a:off x="3775113" y="4123312"/>
                <a:ext cx="2003392" cy="608750"/>
              </a:xfrm>
              <a:prstGeom prst="rect">
                <a:avLst/>
              </a:prstGeom>
              <a:noFill/>
            </p:spPr>
            <p:txBody>
              <a:bodyPr wrap="none" rtlCol="0">
                <a:spAutoFit/>
              </a:bodyPr>
              <a:lstStyle/>
              <a:p>
                <a:r>
                  <a:rPr lang="en-US" sz="1000" dirty="0"/>
                  <a:t>Mouse liver from </a:t>
                </a:r>
              </a:p>
              <a:p>
                <a:r>
                  <a:rPr lang="en-US" sz="1000" dirty="0" err="1"/>
                  <a:t>Schwarzer</a:t>
                </a:r>
                <a:r>
                  <a:rPr lang="en-US" sz="1000" dirty="0"/>
                  <a:t> et al., 2016</a:t>
                </a:r>
              </a:p>
            </p:txBody>
          </p:sp>
          <p:grpSp>
            <p:nvGrpSpPr>
              <p:cNvPr id="66" name="Group 65"/>
              <p:cNvGrpSpPr/>
              <p:nvPr/>
            </p:nvGrpSpPr>
            <p:grpSpPr>
              <a:xfrm>
                <a:off x="3388876" y="1340375"/>
                <a:ext cx="2504065" cy="2636224"/>
                <a:chOff x="3388876" y="1340375"/>
                <a:chExt cx="2504065" cy="2636224"/>
              </a:xfrm>
            </p:grpSpPr>
            <p:pic>
              <p:nvPicPr>
                <p:cNvPr id="67" name="Picture 66"/>
                <p:cNvPicPr>
                  <a:picLocks noChangeAspect="1"/>
                </p:cNvPicPr>
                <p:nvPr/>
              </p:nvPicPr>
              <p:blipFill>
                <a:blip r:embed="rId3"/>
                <a:stretch>
                  <a:fillRect/>
                </a:stretch>
              </p:blipFill>
              <p:spPr>
                <a:xfrm>
                  <a:off x="3388876" y="1340375"/>
                  <a:ext cx="2504065" cy="2636224"/>
                </a:xfrm>
                <a:prstGeom prst="rect">
                  <a:avLst/>
                </a:prstGeom>
              </p:spPr>
            </p:pic>
            <p:sp>
              <p:nvSpPr>
                <p:cNvPr id="68" name="Down Arrow 67"/>
                <p:cNvSpPr/>
                <p:nvPr/>
              </p:nvSpPr>
              <p:spPr>
                <a:xfrm rot="5400000" flipH="1">
                  <a:off x="4718959" y="2989662"/>
                  <a:ext cx="244851" cy="1126330"/>
                </a:xfrm>
                <a:prstGeom prst="downArrow">
                  <a:avLst>
                    <a:gd name="adj1" fmla="val 15957"/>
                    <a:gd name="adj2" fmla="val 47872"/>
                  </a:avLst>
                </a:prstGeom>
                <a:solidFill>
                  <a:srgbClr val="B3A2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sp>
          <p:nvSpPr>
            <p:cNvPr id="3" name="TextBox 2"/>
            <p:cNvSpPr txBox="1"/>
            <p:nvPr/>
          </p:nvSpPr>
          <p:spPr>
            <a:xfrm>
              <a:off x="489618" y="4038600"/>
              <a:ext cx="3404994" cy="738664"/>
            </a:xfrm>
            <a:prstGeom prst="rect">
              <a:avLst/>
            </a:prstGeom>
            <a:noFill/>
          </p:spPr>
          <p:txBody>
            <a:bodyPr wrap="square" rtlCol="0">
              <a:spAutoFit/>
            </a:bodyPr>
            <a:lstStyle/>
            <a:p>
              <a:r>
                <a:rPr lang="en-US" sz="1400" dirty="0"/>
                <a:t>Flames (aka lines) are a pervasive feature of </a:t>
              </a:r>
            </a:p>
            <a:p>
              <a:r>
                <a:rPr lang="en-US" sz="1400" dirty="0"/>
                <a:t>Hi-C maps, consistent with loop extrusion</a:t>
              </a:r>
            </a:p>
            <a:p>
              <a:endParaRPr lang="en-US" sz="1400" dirty="0"/>
            </a:p>
          </p:txBody>
        </p:sp>
      </p:grpSp>
      <p:graphicFrame>
        <p:nvGraphicFramePr>
          <p:cNvPr id="73" name="Table 72"/>
          <p:cNvGraphicFramePr>
            <a:graphicFrameLocks noGrp="1"/>
          </p:cNvGraphicFramePr>
          <p:nvPr>
            <p:extLst/>
          </p:nvPr>
        </p:nvGraphicFramePr>
        <p:xfrm>
          <a:off x="5867400" y="990600"/>
          <a:ext cx="4539378" cy="5547360"/>
        </p:xfrm>
        <a:graphic>
          <a:graphicData uri="http://schemas.openxmlformats.org/drawingml/2006/table">
            <a:tbl>
              <a:tblPr firstRow="1" bandRow="1"/>
              <a:tblGrid>
                <a:gridCol w="3807220">
                  <a:extLst>
                    <a:ext uri="{9D8B030D-6E8A-4147-A177-3AD203B41FA5}">
                      <a16:colId xmlns:a16="http://schemas.microsoft.com/office/drawing/2014/main" val="20000"/>
                    </a:ext>
                  </a:extLst>
                </a:gridCol>
                <a:gridCol w="732158">
                  <a:extLst>
                    <a:ext uri="{9D8B030D-6E8A-4147-A177-3AD203B41FA5}">
                      <a16:colId xmlns:a16="http://schemas.microsoft.com/office/drawing/2014/main" val="20001"/>
                    </a:ext>
                  </a:extLst>
                </a:gridCol>
              </a:tblGrid>
              <a:tr h="792480">
                <a:tc>
                  <a:txBody>
                    <a:bodyPr/>
                    <a:lstStyle/>
                    <a:p>
                      <a:pPr marL="0" indent="0">
                        <a:spcAft>
                          <a:spcPts val="300"/>
                        </a:spcAft>
                        <a:buFontTx/>
                        <a:buNone/>
                      </a:pPr>
                      <a:r>
                        <a:rPr lang="en-US" sz="1400" dirty="0" smtClean="0">
                          <a:latin typeface="Bodoni 72 Book"/>
                          <a:cs typeface="Bodoni 72 Book"/>
                        </a:rPr>
                        <a:t>Enriched interactions throughout TAD</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0"/>
                  </a:ext>
                </a:extLst>
              </a:tr>
              <a:tr h="792480">
                <a:tc>
                  <a:txBody>
                    <a:bodyPr/>
                    <a:lstStyle/>
                    <a:p>
                      <a:pPr marL="0" indent="0">
                        <a:spcAft>
                          <a:spcPts val="300"/>
                        </a:spcAft>
                        <a:buFontTx/>
                        <a:buNone/>
                      </a:pPr>
                      <a:r>
                        <a:rPr lang="en-US" sz="1400" dirty="0" smtClean="0">
                          <a:latin typeface="Bodoni 72 Book"/>
                          <a:cs typeface="Bodoni 72 Book"/>
                        </a:rPr>
                        <a:t>Does not form alternating compartments</a:t>
                      </a:r>
                    </a:p>
                  </a:txBody>
                  <a:tcPr/>
                </a:tc>
                <a:tc>
                  <a:txBody>
                    <a:bodyPr/>
                    <a:lstStyle/>
                    <a:p>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1"/>
                  </a:ext>
                </a:extLst>
              </a:tr>
              <a:tr h="792480">
                <a:tc>
                  <a:txBody>
                    <a:bodyPr/>
                    <a:lstStyle/>
                    <a:p>
                      <a:pPr marL="0" indent="0">
                        <a:spcAft>
                          <a:spcPts val="300"/>
                        </a:spcAft>
                        <a:buFontTx/>
                        <a:buNone/>
                      </a:pPr>
                      <a:r>
                        <a:rPr lang="en-US" sz="1400" dirty="0" smtClean="0">
                          <a:latin typeface="Bodoni 72 Book"/>
                          <a:cs typeface="Bodoni 72 Book"/>
                        </a:rPr>
                        <a:t>Boundary deletion </a:t>
                      </a:r>
                      <a:r>
                        <a:rPr lang="en-US" sz="1400" dirty="0" smtClean="0">
                          <a:latin typeface="Bodoni 72 Book"/>
                          <a:cs typeface="Bodoni 72 Book"/>
                          <a:sym typeface="Wingdings"/>
                        </a:rPr>
                        <a:t> spreading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endParaRPr lang="en-US" sz="1400" dirty="0"/>
                    </a:p>
                  </a:txBody>
                  <a:tcPr/>
                </a:tc>
                <a:extLst>
                  <a:ext uri="{0D108BD9-81ED-4DB2-BD59-A6C34878D82A}">
                    <a16:rowId xmlns:a16="http://schemas.microsoft.com/office/drawing/2014/main" val="10002"/>
                  </a:ext>
                </a:extLst>
              </a:tr>
              <a:tr h="792480">
                <a:tc>
                  <a:txBody>
                    <a:bodyPr/>
                    <a:lstStyle/>
                    <a:p>
                      <a:pPr marL="0" indent="0">
                        <a:spcAft>
                          <a:spcPts val="300"/>
                        </a:spcAft>
                        <a:buFontTx/>
                        <a:buNone/>
                      </a:pPr>
                      <a:r>
                        <a:rPr lang="en-US" sz="1400" dirty="0" smtClean="0">
                          <a:latin typeface="Bodoni 72 Book"/>
                          <a:cs typeface="Bodoni 72 Book"/>
                          <a:sym typeface="Wingdings"/>
                        </a:rPr>
                        <a:t>Peaks only between proximal boundaries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3"/>
                  </a:ext>
                </a:extLst>
              </a:tr>
              <a:tr h="792480">
                <a:tc>
                  <a:txBody>
                    <a:bodyPr/>
                    <a:lstStyle/>
                    <a:p>
                      <a:pPr marL="0" indent="0">
                        <a:spcAft>
                          <a:spcPts val="300"/>
                        </a:spcAft>
                        <a:buFontTx/>
                        <a:buNone/>
                      </a:pPr>
                      <a:r>
                        <a:rPr lang="en-US" sz="1400" dirty="0" smtClean="0">
                          <a:latin typeface="Bodoni 72 Book"/>
                          <a:cs typeface="Bodoni 72 Book"/>
                          <a:sym typeface="Wingdings"/>
                        </a:rPr>
                        <a:t>Explain inward CTCF at boundaries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r>
                        <a:rPr lang="en-US" sz="1800" b="0" i="0" kern="1200" dirty="0" smtClean="0">
                          <a:solidFill>
                            <a:schemeClr val="tx1"/>
                          </a:solidFill>
                          <a:effectLst/>
                          <a:latin typeface="+mn-lt"/>
                          <a:ea typeface="+mn-ea"/>
                          <a:cs typeface="+mn-cs"/>
                        </a:rPr>
                        <a:t>✔</a:t>
                      </a:r>
                      <a:endParaRPr lang="en-US"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10004"/>
                  </a:ext>
                </a:extLst>
              </a:tr>
              <a:tr h="792480">
                <a:tc>
                  <a:txBody>
                    <a:bodyPr/>
                    <a:lstStyle/>
                    <a:p>
                      <a:pPr marL="0" indent="0">
                        <a:spcAft>
                          <a:spcPts val="300"/>
                        </a:spcAft>
                        <a:buFontTx/>
                        <a:buNone/>
                      </a:pPr>
                      <a:r>
                        <a:rPr lang="en-US" sz="1400" dirty="0" smtClean="0">
                          <a:latin typeface="Bodoni 72 Book"/>
                          <a:cs typeface="Bodoni 72 Book"/>
                          <a:sym typeface="Wingdings"/>
                        </a:rPr>
                        <a:t>Accumulation LEFs inside of bound CTCFs</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5"/>
                  </a:ext>
                </a:extLst>
              </a:tr>
              <a:tr h="792480">
                <a:tc>
                  <a:txBody>
                    <a:bodyPr/>
                    <a:lstStyle/>
                    <a:p>
                      <a:pPr marL="0" indent="0">
                        <a:spcAft>
                          <a:spcPts val="300"/>
                        </a:spcAft>
                        <a:buFontTx/>
                        <a:buNone/>
                      </a:pPr>
                      <a:r>
                        <a:rPr lang="en-US" sz="1400" dirty="0" smtClean="0">
                          <a:latin typeface="Bodoni 72 Book"/>
                          <a:cs typeface="Bodoni 72 Book"/>
                          <a:sym typeface="Wingdings"/>
                        </a:rPr>
                        <a:t>Not simple stable loops</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a:tc>
                <a:extLst>
                  <a:ext uri="{0D108BD9-81ED-4DB2-BD59-A6C34878D82A}">
                    <a16:rowId xmlns:a16="http://schemas.microsoft.com/office/drawing/2014/main" val="10006"/>
                  </a:ext>
                </a:extLst>
              </a:tr>
            </a:tbl>
          </a:graphicData>
        </a:graphic>
      </p:graphicFrame>
      <p:grpSp>
        <p:nvGrpSpPr>
          <p:cNvPr id="4" name="Group 3"/>
          <p:cNvGrpSpPr/>
          <p:nvPr/>
        </p:nvGrpSpPr>
        <p:grpSpPr>
          <a:xfrm>
            <a:off x="1981200" y="838200"/>
            <a:ext cx="3733800" cy="2934254"/>
            <a:chOff x="457200" y="990600"/>
            <a:chExt cx="3733800" cy="2934254"/>
          </a:xfrm>
        </p:grpSpPr>
        <p:pic>
          <p:nvPicPr>
            <p:cNvPr id="2" name="Picture 1"/>
            <p:cNvPicPr>
              <a:picLocks noChangeAspect="1"/>
            </p:cNvPicPr>
            <p:nvPr/>
          </p:nvPicPr>
          <p:blipFill>
            <a:blip r:embed="rId4"/>
            <a:stretch>
              <a:fillRect/>
            </a:stretch>
          </p:blipFill>
          <p:spPr>
            <a:xfrm>
              <a:off x="457200" y="1600200"/>
              <a:ext cx="2438400" cy="1731469"/>
            </a:xfrm>
            <a:prstGeom prst="rect">
              <a:avLst/>
            </a:prstGeom>
          </p:spPr>
        </p:pic>
        <p:sp>
          <p:nvSpPr>
            <p:cNvPr id="49" name="Rectangle 48"/>
            <p:cNvSpPr/>
            <p:nvPr/>
          </p:nvSpPr>
          <p:spPr>
            <a:xfrm>
              <a:off x="545831" y="3278284"/>
              <a:ext cx="1892569" cy="461665"/>
            </a:xfrm>
            <a:prstGeom prst="rect">
              <a:avLst/>
            </a:prstGeom>
          </p:spPr>
          <p:txBody>
            <a:bodyPr wrap="none">
              <a:spAutoFit/>
            </a:bodyPr>
            <a:lstStyle/>
            <a:p>
              <a:r>
                <a:rPr lang="en-US" sz="1200" dirty="0">
                  <a:solidFill>
                    <a:srgbClr val="53585F"/>
                  </a:solidFill>
                  <a:uFill>
                    <a:solidFill>
                      <a:srgbClr val="1758AB"/>
                    </a:solidFill>
                  </a:uFill>
                </a:rPr>
                <a:t>Rao </a:t>
              </a:r>
              <a:r>
                <a:rPr lang="en-US" sz="1200" i="1" dirty="0">
                  <a:solidFill>
                    <a:srgbClr val="53585F"/>
                  </a:solidFill>
                  <a:uFill>
                    <a:solidFill>
                      <a:srgbClr val="1758AB"/>
                    </a:solidFill>
                  </a:uFill>
                </a:rPr>
                <a:t>et al.</a:t>
              </a:r>
              <a:r>
                <a:rPr lang="en-US" sz="1200" dirty="0">
                  <a:solidFill>
                    <a:srgbClr val="53585F"/>
                  </a:solidFill>
                  <a:uFill>
                    <a:solidFill>
                      <a:srgbClr val="1758AB"/>
                    </a:solidFill>
                  </a:uFill>
                </a:rPr>
                <a:t>, 2014 </a:t>
              </a:r>
            </a:p>
            <a:p>
              <a:r>
                <a:rPr lang="en-US" sz="1200" dirty="0" err="1">
                  <a:solidFill>
                    <a:srgbClr val="53585F"/>
                  </a:solidFill>
                  <a:uFill>
                    <a:solidFill>
                      <a:srgbClr val="1758AB"/>
                    </a:solidFill>
                  </a:uFill>
                </a:rPr>
                <a:t>Sofueva</a:t>
              </a:r>
              <a:r>
                <a:rPr lang="en-US" sz="1200" dirty="0">
                  <a:solidFill>
                    <a:srgbClr val="53585F"/>
                  </a:solidFill>
                  <a:uFill>
                    <a:solidFill>
                      <a:srgbClr val="1758AB"/>
                    </a:solidFill>
                  </a:uFill>
                </a:rPr>
                <a:t> &amp; </a:t>
              </a:r>
              <a:r>
                <a:rPr lang="en-US" sz="1200" dirty="0" err="1">
                  <a:solidFill>
                    <a:srgbClr val="53585F"/>
                  </a:solidFill>
                  <a:uFill>
                    <a:solidFill>
                      <a:srgbClr val="1758AB"/>
                    </a:solidFill>
                  </a:uFill>
                </a:rPr>
                <a:t>Yaffe</a:t>
              </a:r>
              <a:r>
                <a:rPr lang="en-US" sz="1200" dirty="0">
                  <a:solidFill>
                    <a:srgbClr val="53585F"/>
                  </a:solidFill>
                  <a:uFill>
                    <a:solidFill>
                      <a:srgbClr val="1758AB"/>
                    </a:solidFill>
                  </a:uFill>
                </a:rPr>
                <a:t> </a:t>
              </a:r>
              <a:r>
                <a:rPr lang="en-US" sz="1200" i="1" dirty="0">
                  <a:solidFill>
                    <a:srgbClr val="53585F"/>
                  </a:solidFill>
                  <a:uFill>
                    <a:solidFill>
                      <a:srgbClr val="1758AB"/>
                    </a:solidFill>
                  </a:uFill>
                </a:rPr>
                <a:t>et al.</a:t>
              </a:r>
              <a:r>
                <a:rPr lang="en-US" sz="1200" dirty="0">
                  <a:solidFill>
                    <a:srgbClr val="53585F"/>
                  </a:solidFill>
                  <a:uFill>
                    <a:solidFill>
                      <a:srgbClr val="1758AB"/>
                    </a:solidFill>
                  </a:uFill>
                </a:rPr>
                <a:t>, 2015</a:t>
              </a:r>
              <a:endParaRPr lang="en-US" sz="1200" dirty="0"/>
            </a:p>
          </p:txBody>
        </p:sp>
        <p:grpSp>
          <p:nvGrpSpPr>
            <p:cNvPr id="17" name="Group 16"/>
            <p:cNvGrpSpPr/>
            <p:nvPr/>
          </p:nvGrpSpPr>
          <p:grpSpPr>
            <a:xfrm>
              <a:off x="2563380" y="990600"/>
              <a:ext cx="1627620" cy="2934254"/>
              <a:chOff x="5715000" y="-400050"/>
              <a:chExt cx="3074987" cy="5543550"/>
            </a:xfrm>
          </p:grpSpPr>
          <p:grpSp>
            <p:nvGrpSpPr>
              <p:cNvPr id="18" name="Group 17"/>
              <p:cNvGrpSpPr/>
              <p:nvPr/>
            </p:nvGrpSpPr>
            <p:grpSpPr>
              <a:xfrm>
                <a:off x="5715000" y="-400050"/>
                <a:ext cx="3074987" cy="2864219"/>
                <a:chOff x="1059542" y="2353194"/>
                <a:chExt cx="3514271" cy="3273392"/>
              </a:xfrm>
            </p:grpSpPr>
            <p:pic>
              <p:nvPicPr>
                <p:cNvPr id="25" name="Picture 24"/>
                <p:cNvPicPr>
                  <a:picLocks noChangeAspect="1"/>
                </p:cNvPicPr>
                <p:nvPr/>
              </p:nvPicPr>
              <p:blipFill rotWithShape="1">
                <a:blip r:embed="rId5"/>
                <a:srcRect r="47592"/>
                <a:stretch/>
              </p:blipFill>
              <p:spPr>
                <a:xfrm>
                  <a:off x="1059542" y="2353194"/>
                  <a:ext cx="3514271" cy="3273392"/>
                </a:xfrm>
                <a:prstGeom prst="rect">
                  <a:avLst/>
                </a:prstGeom>
              </p:spPr>
            </p:pic>
            <p:sp>
              <p:nvSpPr>
                <p:cNvPr id="26" name="Rectangle 25"/>
                <p:cNvSpPr/>
                <p:nvPr/>
              </p:nvSpPr>
              <p:spPr>
                <a:xfrm>
                  <a:off x="1139371" y="2774108"/>
                  <a:ext cx="609600" cy="457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3" name="Picture 22"/>
              <p:cNvPicPr>
                <a:picLocks noChangeAspect="1"/>
              </p:cNvPicPr>
              <p:nvPr/>
            </p:nvPicPr>
            <p:blipFill rotWithShape="1">
              <a:blip r:embed="rId5"/>
              <a:srcRect l="70346"/>
              <a:stretch/>
            </p:blipFill>
            <p:spPr>
              <a:xfrm>
                <a:off x="6572250" y="2279281"/>
                <a:ext cx="1739899" cy="2864219"/>
              </a:xfrm>
              <a:prstGeom prst="rect">
                <a:avLst/>
              </a:prstGeom>
            </p:spPr>
          </p:pic>
          <p:pic>
            <p:nvPicPr>
              <p:cNvPr id="21" name="Picture 20"/>
              <p:cNvPicPr>
                <a:picLocks noChangeAspect="1"/>
              </p:cNvPicPr>
              <p:nvPr/>
            </p:nvPicPr>
            <p:blipFill rotWithShape="1">
              <a:blip r:embed="rId5"/>
              <a:srcRect l="52408" t="40571" r="28977" b="33711"/>
              <a:stretch/>
            </p:blipFill>
            <p:spPr>
              <a:xfrm rot="5400000">
                <a:off x="6832605" y="1970084"/>
                <a:ext cx="1092199" cy="736600"/>
              </a:xfrm>
              <a:prstGeom prst="rect">
                <a:avLst/>
              </a:prstGeom>
            </p:spPr>
          </p:pic>
        </p:grpSp>
        <p:sp>
          <p:nvSpPr>
            <p:cNvPr id="56" name="Shape 849"/>
            <p:cNvSpPr/>
            <p:nvPr/>
          </p:nvSpPr>
          <p:spPr>
            <a:xfrm>
              <a:off x="1199208" y="1008883"/>
              <a:ext cx="2068195" cy="523220"/>
            </a:xfrm>
            <a:prstGeom prst="rect">
              <a:avLst/>
            </a:prstGeom>
            <a:ln w="12700">
              <a:miter lim="400000"/>
            </a:ln>
            <a:extLst>
              <a:ext uri="{C572A759-6A51-4108-AA02-DFA0A04FC94B}">
                <ma14:wrappingTextBoxFlag xmlns:ma14="http://schemas.microsoft.com/office/mac/drawingml/2011/main" xmlns="" val="1"/>
              </a:ext>
            </a:extLst>
          </p:spPr>
          <p:txBody>
            <a:bodyPr wrap="none" lIns="45720" tIns="45720" rIns="45720" bIns="45720" anchor="ctr">
              <a:spAutoFit/>
            </a:bodyPr>
            <a:lstStyle>
              <a:lvl1pPr marL="45155" marR="45155" defTabSz="1016000">
                <a:defRPr sz="2000">
                  <a:solidFill>
                    <a:srgbClr val="53585F"/>
                  </a:solidFill>
                  <a:uFill>
                    <a:solidFill>
                      <a:srgbClr val="1758AB"/>
                    </a:solidFill>
                  </a:uFill>
                  <a:latin typeface="+mn-lt"/>
                  <a:ea typeface="+mn-ea"/>
                  <a:cs typeface="+mn-cs"/>
                  <a:sym typeface="Arial"/>
                </a:defRPr>
              </a:lvl1pPr>
            </a:lstStyle>
            <a:p>
              <a:pPr lvl="0" algn="ctr">
                <a:defRPr sz="1800">
                  <a:solidFill>
                    <a:srgbClr val="000000"/>
                  </a:solidFill>
                  <a:uFillTx/>
                </a:defRPr>
              </a:pPr>
              <a:r>
                <a:rPr lang="en-US" sz="1400" dirty="0"/>
                <a:t>Loop extrusion can </a:t>
              </a:r>
            </a:p>
            <a:p>
              <a:pPr lvl="0" algn="ctr">
                <a:defRPr sz="1800">
                  <a:solidFill>
                    <a:srgbClr val="000000"/>
                  </a:solidFill>
                  <a:uFillTx/>
                </a:defRPr>
              </a:pPr>
              <a:r>
                <a:rPr lang="en-US" sz="1400" dirty="0"/>
                <a:t>orient over long distances</a:t>
              </a:r>
              <a:endParaRPr sz="1400" dirty="0"/>
            </a:p>
          </p:txBody>
        </p:sp>
      </p:grpSp>
    </p:spTree>
    <p:extLst>
      <p:ext uri="{BB962C8B-B14F-4D97-AF65-F5344CB8AC3E}">
        <p14:creationId xmlns:p14="http://schemas.microsoft.com/office/powerpoint/2010/main" val="19196161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a:t>
            </a:r>
            <a:r>
              <a:rPr lang="en-US" dirty="0" smtClean="0"/>
              <a:t>nterphase organizational hierarchy?</a:t>
            </a:r>
            <a:endParaRPr lang="en-US" dirty="0"/>
          </a:p>
        </p:txBody>
      </p:sp>
      <p:pic>
        <p:nvPicPr>
          <p:cNvPr id="4" name="Picture 3"/>
          <p:cNvPicPr>
            <a:picLocks noChangeAspect="1"/>
          </p:cNvPicPr>
          <p:nvPr/>
        </p:nvPicPr>
        <p:blipFill>
          <a:blip r:embed="rId2"/>
          <a:stretch>
            <a:fillRect/>
          </a:stretch>
        </p:blipFill>
        <p:spPr>
          <a:xfrm>
            <a:off x="1752601" y="2209801"/>
            <a:ext cx="8639175" cy="2921425"/>
          </a:xfrm>
          <a:prstGeom prst="rect">
            <a:avLst/>
          </a:prstGeom>
        </p:spPr>
      </p:pic>
    </p:spTree>
    <p:extLst>
      <p:ext uri="{BB962C8B-B14F-4D97-AF65-F5344CB8AC3E}">
        <p14:creationId xmlns:p14="http://schemas.microsoft.com/office/powerpoint/2010/main" val="1670111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a:t>
            </a:r>
            <a:r>
              <a:rPr lang="en-US" strike="sngStrike" dirty="0" smtClean="0"/>
              <a:t>hierarchy</a:t>
            </a:r>
            <a:r>
              <a:rPr lang="en-US" dirty="0" smtClean="0"/>
              <a:t> processes</a:t>
            </a:r>
            <a:endParaRPr lang="en-US" dirty="0"/>
          </a:p>
        </p:txBody>
      </p:sp>
      <p:pic>
        <p:nvPicPr>
          <p:cNvPr id="4" name="Picture 3"/>
          <p:cNvPicPr>
            <a:picLocks noChangeAspect="1"/>
          </p:cNvPicPr>
          <p:nvPr/>
        </p:nvPicPr>
        <p:blipFill>
          <a:blip r:embed="rId2"/>
          <a:stretch>
            <a:fillRect/>
          </a:stretch>
        </p:blipFill>
        <p:spPr>
          <a:xfrm>
            <a:off x="1285435" y="1648084"/>
            <a:ext cx="9480452" cy="4549137"/>
          </a:xfrm>
          <a:prstGeom prst="rect">
            <a:avLst/>
          </a:prstGeom>
        </p:spPr>
      </p:pic>
      <p:sp>
        <p:nvSpPr>
          <p:cNvPr id="5" name="TextBox 4"/>
          <p:cNvSpPr txBox="1"/>
          <p:nvPr/>
        </p:nvSpPr>
        <p:spPr>
          <a:xfrm>
            <a:off x="9861452" y="6443003"/>
            <a:ext cx="2261196" cy="307777"/>
          </a:xfrm>
          <a:prstGeom prst="rect">
            <a:avLst/>
          </a:prstGeom>
          <a:noFill/>
        </p:spPr>
        <p:txBody>
          <a:bodyPr wrap="none" rtlCol="0">
            <a:spAutoFit/>
          </a:bodyPr>
          <a:lstStyle/>
          <a:p>
            <a:r>
              <a:rPr lang="en-US" sz="1400" dirty="0" err="1" smtClean="0"/>
              <a:t>Nuebler</a:t>
            </a:r>
            <a:r>
              <a:rPr lang="en-US" sz="1400" dirty="0" smtClean="0"/>
              <a:t> et al, 2017 (</a:t>
            </a:r>
            <a:r>
              <a:rPr lang="en-US" sz="1400" dirty="0" err="1" smtClean="0"/>
              <a:t>bioRxiv</a:t>
            </a:r>
            <a:r>
              <a:rPr lang="en-US" sz="1400" dirty="0" smtClean="0"/>
              <a:t>)</a:t>
            </a:r>
            <a:endParaRPr lang="en-US" sz="1400" dirty="0"/>
          </a:p>
        </p:txBody>
      </p:sp>
      <p:sp>
        <p:nvSpPr>
          <p:cNvPr id="6" name="TextBox 5"/>
          <p:cNvSpPr txBox="1"/>
          <p:nvPr/>
        </p:nvSpPr>
        <p:spPr>
          <a:xfrm>
            <a:off x="1594924" y="1444247"/>
            <a:ext cx="2442504" cy="369332"/>
          </a:xfrm>
          <a:prstGeom prst="rect">
            <a:avLst/>
          </a:prstGeom>
          <a:noFill/>
        </p:spPr>
        <p:txBody>
          <a:bodyPr wrap="square" rtlCol="0">
            <a:spAutoFit/>
          </a:bodyPr>
          <a:lstStyle/>
          <a:p>
            <a:r>
              <a:rPr lang="en-US" dirty="0" smtClean="0">
                <a:solidFill>
                  <a:srgbClr val="00B0F0"/>
                </a:solidFill>
              </a:rPr>
              <a:t>population average</a:t>
            </a:r>
            <a:endParaRPr lang="en-US" dirty="0">
              <a:solidFill>
                <a:srgbClr val="00B0F0"/>
              </a:solidFill>
            </a:endParaRPr>
          </a:p>
        </p:txBody>
      </p:sp>
      <p:sp>
        <p:nvSpPr>
          <p:cNvPr id="7" name="TextBox 6"/>
          <p:cNvSpPr txBox="1"/>
          <p:nvPr/>
        </p:nvSpPr>
        <p:spPr>
          <a:xfrm>
            <a:off x="8852001" y="1463418"/>
            <a:ext cx="1342679" cy="369332"/>
          </a:xfrm>
          <a:prstGeom prst="rect">
            <a:avLst/>
          </a:prstGeom>
          <a:noFill/>
        </p:spPr>
        <p:txBody>
          <a:bodyPr wrap="square" rtlCol="0">
            <a:spAutoFit/>
          </a:bodyPr>
          <a:lstStyle/>
          <a:p>
            <a:r>
              <a:rPr lang="en-US" dirty="0" smtClean="0">
                <a:solidFill>
                  <a:srgbClr val="00B0F0"/>
                </a:solidFill>
              </a:rPr>
              <a:t>ensemble</a:t>
            </a:r>
            <a:endParaRPr lang="en-US" dirty="0">
              <a:solidFill>
                <a:srgbClr val="00B0F0"/>
              </a:solidFill>
            </a:endParaRPr>
          </a:p>
        </p:txBody>
      </p:sp>
    </p:spTree>
    <p:extLst>
      <p:ext uri="{BB962C8B-B14F-4D97-AF65-F5344CB8AC3E}">
        <p14:creationId xmlns:p14="http://schemas.microsoft.com/office/powerpoint/2010/main" val="15949591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P(s)</a:t>
            </a:r>
            <a:r>
              <a:rPr lang="en-US" dirty="0" smtClean="0"/>
              <a:t>: Polymer nature of the chromatin fiber</a:t>
            </a:r>
            <a:endParaRPr lang="en-US" dirty="0"/>
          </a:p>
        </p:txBody>
      </p:sp>
      <p:pic>
        <p:nvPicPr>
          <p:cNvPr id="4" name="Picture 3"/>
          <p:cNvPicPr>
            <a:picLocks noChangeAspect="1"/>
          </p:cNvPicPr>
          <p:nvPr/>
        </p:nvPicPr>
        <p:blipFill>
          <a:blip r:embed="rId2"/>
          <a:stretch>
            <a:fillRect/>
          </a:stretch>
        </p:blipFill>
        <p:spPr>
          <a:xfrm>
            <a:off x="2251947" y="2144510"/>
            <a:ext cx="2133600" cy="2140072"/>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blip>
          <a:srcRect l="14857" t="15611" r="15000" b="20968"/>
          <a:stretch/>
        </p:blipFill>
        <p:spPr>
          <a:xfrm>
            <a:off x="4944291" y="2112882"/>
            <a:ext cx="2137955" cy="2171700"/>
          </a:xfrm>
          <a:prstGeom prst="rect">
            <a:avLst/>
          </a:prstGeom>
        </p:spPr>
      </p:pic>
      <p:pic>
        <p:nvPicPr>
          <p:cNvPr id="8" name="Picture 7"/>
          <p:cNvPicPr>
            <a:picLocks noChangeAspect="1"/>
          </p:cNvPicPr>
          <p:nvPr/>
        </p:nvPicPr>
        <p:blipFill>
          <a:blip r:embed="rId4"/>
          <a:stretch>
            <a:fillRect/>
          </a:stretch>
        </p:blipFill>
        <p:spPr>
          <a:xfrm>
            <a:off x="7488674" y="2171700"/>
            <a:ext cx="2493526" cy="2171700"/>
          </a:xfrm>
          <a:prstGeom prst="rect">
            <a:avLst/>
          </a:prstGeom>
        </p:spPr>
      </p:pic>
      <p:sp>
        <p:nvSpPr>
          <p:cNvPr id="9" name="TextBox 8"/>
          <p:cNvSpPr txBox="1"/>
          <p:nvPr/>
        </p:nvSpPr>
        <p:spPr>
          <a:xfrm>
            <a:off x="2992874" y="1524000"/>
            <a:ext cx="838200" cy="369332"/>
          </a:xfrm>
          <a:prstGeom prst="rect">
            <a:avLst/>
          </a:prstGeom>
        </p:spPr>
        <p:txBody>
          <a:bodyPr wrap="square" rtlCol="0">
            <a:spAutoFit/>
          </a:bodyPr>
          <a:lstStyle/>
          <a:p>
            <a:r>
              <a:rPr lang="en-US" dirty="0"/>
              <a:t>input</a:t>
            </a:r>
          </a:p>
        </p:txBody>
      </p:sp>
      <p:sp>
        <p:nvSpPr>
          <p:cNvPr id="10" name="TextBox 9"/>
          <p:cNvSpPr txBox="1"/>
          <p:nvPr/>
        </p:nvSpPr>
        <p:spPr>
          <a:xfrm>
            <a:off x="5545726" y="1528366"/>
            <a:ext cx="950322" cy="369332"/>
          </a:xfrm>
          <a:prstGeom prst="rect">
            <a:avLst/>
          </a:prstGeom>
        </p:spPr>
        <p:txBody>
          <a:bodyPr wrap="square" rtlCol="0">
            <a:spAutoFit/>
          </a:bodyPr>
          <a:lstStyle/>
          <a:p>
            <a:r>
              <a:rPr lang="en-US" dirty="0"/>
              <a:t>feature</a:t>
            </a:r>
          </a:p>
        </p:txBody>
      </p:sp>
      <p:sp>
        <p:nvSpPr>
          <p:cNvPr id="11" name="TextBox 10"/>
          <p:cNvSpPr txBox="1"/>
          <p:nvPr/>
        </p:nvSpPr>
        <p:spPr>
          <a:xfrm>
            <a:off x="8183029" y="1528366"/>
            <a:ext cx="1483722" cy="369332"/>
          </a:xfrm>
          <a:prstGeom prst="rect">
            <a:avLst/>
          </a:prstGeom>
        </p:spPr>
        <p:txBody>
          <a:bodyPr wrap="square" rtlCol="0">
            <a:spAutoFit/>
          </a:bodyPr>
          <a:lstStyle/>
          <a:p>
            <a:r>
              <a:rPr lang="en-US" dirty="0"/>
              <a:t>quantification</a:t>
            </a:r>
          </a:p>
        </p:txBody>
      </p:sp>
      <p:sp>
        <p:nvSpPr>
          <p:cNvPr id="12" name="TextBox 11"/>
          <p:cNvSpPr txBox="1"/>
          <p:nvPr/>
        </p:nvSpPr>
        <p:spPr>
          <a:xfrm>
            <a:off x="2556747" y="4560526"/>
            <a:ext cx="1524000" cy="369332"/>
          </a:xfrm>
          <a:prstGeom prst="rect">
            <a:avLst/>
          </a:prstGeom>
        </p:spPr>
        <p:txBody>
          <a:bodyPr wrap="square" rtlCol="0">
            <a:spAutoFit/>
          </a:bodyPr>
          <a:lstStyle/>
          <a:p>
            <a:r>
              <a:rPr lang="en-US" i="1" dirty="0"/>
              <a:t>cis</a:t>
            </a:r>
            <a:r>
              <a:rPr lang="en-US" dirty="0"/>
              <a:t> Hi-C maps</a:t>
            </a:r>
          </a:p>
        </p:txBody>
      </p:sp>
      <p:sp>
        <p:nvSpPr>
          <p:cNvPr id="13" name="TextBox 12"/>
          <p:cNvSpPr txBox="1"/>
          <p:nvPr/>
        </p:nvSpPr>
        <p:spPr>
          <a:xfrm>
            <a:off x="5101046" y="4560527"/>
            <a:ext cx="2137955" cy="1200329"/>
          </a:xfrm>
          <a:prstGeom prst="rect">
            <a:avLst/>
          </a:prstGeom>
        </p:spPr>
        <p:txBody>
          <a:bodyPr wrap="square" rtlCol="0">
            <a:spAutoFit/>
          </a:bodyPr>
          <a:lstStyle/>
          <a:p>
            <a:r>
              <a:rPr lang="en-US" dirty="0"/>
              <a:t>decay of intra-</a:t>
            </a:r>
            <a:r>
              <a:rPr lang="en-US" dirty="0" err="1"/>
              <a:t>chrm</a:t>
            </a:r>
            <a:r>
              <a:rPr lang="en-US" dirty="0"/>
              <a:t> contact frequency </a:t>
            </a:r>
          </a:p>
          <a:p>
            <a:r>
              <a:rPr lang="en-US" i="1" dirty="0"/>
              <a:t>P(s)</a:t>
            </a:r>
            <a:r>
              <a:rPr lang="en-US" dirty="0"/>
              <a:t> with genomic distance, s </a:t>
            </a:r>
          </a:p>
        </p:txBody>
      </p:sp>
      <p:sp>
        <p:nvSpPr>
          <p:cNvPr id="14" name="TextBox 13"/>
          <p:cNvSpPr txBox="1"/>
          <p:nvPr/>
        </p:nvSpPr>
        <p:spPr>
          <a:xfrm>
            <a:off x="8326875" y="4549934"/>
            <a:ext cx="1196033" cy="369332"/>
          </a:xfrm>
          <a:prstGeom prst="rect">
            <a:avLst/>
          </a:prstGeom>
          <a:noFill/>
        </p:spPr>
        <p:txBody>
          <a:bodyPr wrap="none" rtlCol="0">
            <a:spAutoFit/>
          </a:bodyPr>
          <a:lstStyle/>
          <a:p>
            <a:r>
              <a:rPr lang="en-US" i="1" dirty="0"/>
              <a:t>P(s)</a:t>
            </a:r>
            <a:r>
              <a:rPr lang="en-US" dirty="0"/>
              <a:t> curves</a:t>
            </a:r>
          </a:p>
        </p:txBody>
      </p:sp>
      <p:sp>
        <p:nvSpPr>
          <p:cNvPr id="3" name="Rounded Rectangle 2"/>
          <p:cNvSpPr/>
          <p:nvPr/>
        </p:nvSpPr>
        <p:spPr>
          <a:xfrm flipH="1">
            <a:off x="19812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flipH="1">
            <a:off x="19812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flipH="1">
            <a:off x="47244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flipH="1">
            <a:off x="47244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72972" y="2186138"/>
            <a:ext cx="484428" cy="369332"/>
          </a:xfrm>
          <a:prstGeom prst="rect">
            <a:avLst/>
          </a:prstGeom>
          <a:noFill/>
        </p:spPr>
        <p:txBody>
          <a:bodyPr wrap="none" rtlCol="0">
            <a:spAutoFit/>
          </a:bodyPr>
          <a:lstStyle/>
          <a:p>
            <a:r>
              <a:rPr lang="en-US" dirty="0" err="1"/>
              <a:t>chr</a:t>
            </a:r>
            <a:endParaRPr lang="en-US" dirty="0"/>
          </a:p>
        </p:txBody>
      </p:sp>
      <p:sp>
        <p:nvSpPr>
          <p:cNvPr id="18" name="TextBox 17"/>
          <p:cNvSpPr txBox="1"/>
          <p:nvPr/>
        </p:nvSpPr>
        <p:spPr>
          <a:xfrm>
            <a:off x="1572972" y="3263566"/>
            <a:ext cx="484428" cy="369332"/>
          </a:xfrm>
          <a:prstGeom prst="rect">
            <a:avLst/>
          </a:prstGeom>
          <a:noFill/>
        </p:spPr>
        <p:txBody>
          <a:bodyPr wrap="none" rtlCol="0">
            <a:spAutoFit/>
          </a:bodyPr>
          <a:lstStyle/>
          <a:p>
            <a:r>
              <a:rPr lang="en-US" dirty="0" err="1"/>
              <a:t>chr</a:t>
            </a:r>
            <a:endParaRPr lang="en-US" dirty="0"/>
          </a:p>
        </p:txBody>
      </p:sp>
      <p:sp>
        <p:nvSpPr>
          <p:cNvPr id="19" name="Rounded Rectangle 18"/>
          <p:cNvSpPr/>
          <p:nvPr/>
        </p:nvSpPr>
        <p:spPr>
          <a:xfrm rot="5400000" flipH="1">
            <a:off x="2710555" y="1491355"/>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5400000" flipH="1">
            <a:off x="377735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rot="5400000" flipH="1">
            <a:off x="537755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5400000" flipH="1">
            <a:off x="6444355" y="1491357"/>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145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88" y="273685"/>
            <a:ext cx="10515600" cy="1325563"/>
          </a:xfrm>
        </p:spPr>
        <p:txBody>
          <a:bodyPr>
            <a:normAutofit/>
          </a:bodyPr>
          <a:lstStyle/>
          <a:p>
            <a:r>
              <a:rPr lang="en-US" sz="3200" dirty="0" smtClean="0"/>
              <a:t>The head and shoulders of loop extrusion</a:t>
            </a:r>
            <a:endParaRPr lang="en-US" sz="3200" dirty="0"/>
          </a:p>
        </p:txBody>
      </p:sp>
      <p:pic>
        <p:nvPicPr>
          <p:cNvPr id="4" name="Picture 3"/>
          <p:cNvPicPr>
            <a:picLocks noChangeAspect="1"/>
          </p:cNvPicPr>
          <p:nvPr/>
        </p:nvPicPr>
        <p:blipFill>
          <a:blip r:embed="rId2"/>
          <a:stretch>
            <a:fillRect/>
          </a:stretch>
        </p:blipFill>
        <p:spPr>
          <a:xfrm>
            <a:off x="1090247" y="1380315"/>
            <a:ext cx="9666482" cy="5031548"/>
          </a:xfrm>
          <a:prstGeom prst="rect">
            <a:avLst/>
          </a:prstGeom>
        </p:spPr>
      </p:pic>
      <p:sp>
        <p:nvSpPr>
          <p:cNvPr id="5" name="TextBox 4"/>
          <p:cNvSpPr txBox="1"/>
          <p:nvPr/>
        </p:nvSpPr>
        <p:spPr>
          <a:xfrm>
            <a:off x="9630800" y="6550223"/>
            <a:ext cx="2594172" cy="307777"/>
          </a:xfrm>
          <a:prstGeom prst="rect">
            <a:avLst/>
          </a:prstGeom>
          <a:noFill/>
        </p:spPr>
        <p:txBody>
          <a:bodyPr wrap="none" rtlCol="0">
            <a:spAutoFit/>
          </a:bodyPr>
          <a:lstStyle/>
          <a:p>
            <a:r>
              <a:rPr lang="en-US" sz="1400" dirty="0" err="1" smtClean="0"/>
              <a:t>Fudenberg</a:t>
            </a:r>
            <a:r>
              <a:rPr lang="en-US" sz="1400" dirty="0" smtClean="0"/>
              <a:t>, </a:t>
            </a:r>
            <a:r>
              <a:rPr lang="en-US" sz="1400" dirty="0" err="1" smtClean="0"/>
              <a:t>Abdennur</a:t>
            </a:r>
            <a:r>
              <a:rPr lang="en-US" sz="1400" dirty="0" smtClean="0"/>
              <a:t> et al, 2018</a:t>
            </a:r>
            <a:endParaRPr lang="en-US" sz="1400" dirty="0"/>
          </a:p>
        </p:txBody>
      </p:sp>
    </p:spTree>
    <p:extLst>
      <p:ext uri="{BB962C8B-B14F-4D97-AF65-F5344CB8AC3E}">
        <p14:creationId xmlns:p14="http://schemas.microsoft.com/office/powerpoint/2010/main" val="27754158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7061" y="281353"/>
            <a:ext cx="7383739" cy="6471065"/>
          </a:xfrm>
          <a:prstGeom prst="rect">
            <a:avLst/>
          </a:prstGeom>
        </p:spPr>
      </p:pic>
      <p:sp>
        <p:nvSpPr>
          <p:cNvPr id="5" name="TextBox 4"/>
          <p:cNvSpPr txBox="1"/>
          <p:nvPr/>
        </p:nvSpPr>
        <p:spPr>
          <a:xfrm>
            <a:off x="2581421" y="96687"/>
            <a:ext cx="2182649" cy="369332"/>
          </a:xfrm>
          <a:prstGeom prst="rect">
            <a:avLst/>
          </a:prstGeom>
          <a:noFill/>
        </p:spPr>
        <p:txBody>
          <a:bodyPr wrap="none" rtlCol="0">
            <a:spAutoFit/>
          </a:bodyPr>
          <a:lstStyle/>
          <a:p>
            <a:r>
              <a:rPr lang="en-US" dirty="0" err="1" smtClean="0"/>
              <a:t>Schwarzer</a:t>
            </a:r>
            <a:r>
              <a:rPr lang="en-US" dirty="0" smtClean="0"/>
              <a:t> et al, 2017</a:t>
            </a:r>
            <a:endParaRPr lang="en-US" dirty="0"/>
          </a:p>
        </p:txBody>
      </p:sp>
      <p:sp>
        <p:nvSpPr>
          <p:cNvPr id="6" name="TextBox 5"/>
          <p:cNvSpPr txBox="1"/>
          <p:nvPr/>
        </p:nvSpPr>
        <p:spPr>
          <a:xfrm>
            <a:off x="5005755" y="96687"/>
            <a:ext cx="1680717" cy="369332"/>
          </a:xfrm>
          <a:prstGeom prst="rect">
            <a:avLst/>
          </a:prstGeom>
          <a:noFill/>
        </p:spPr>
        <p:txBody>
          <a:bodyPr wrap="none" rtlCol="0">
            <a:spAutoFit/>
          </a:bodyPr>
          <a:lstStyle/>
          <a:p>
            <a:r>
              <a:rPr lang="en-US" dirty="0" smtClean="0"/>
              <a:t>Nora et al, 2017</a:t>
            </a:r>
            <a:endParaRPr lang="en-US" dirty="0"/>
          </a:p>
        </p:txBody>
      </p:sp>
      <p:sp>
        <p:nvSpPr>
          <p:cNvPr id="7" name="TextBox 6"/>
          <p:cNvSpPr txBox="1"/>
          <p:nvPr/>
        </p:nvSpPr>
        <p:spPr>
          <a:xfrm>
            <a:off x="7053243" y="96687"/>
            <a:ext cx="2055756" cy="369332"/>
          </a:xfrm>
          <a:prstGeom prst="rect">
            <a:avLst/>
          </a:prstGeom>
          <a:noFill/>
        </p:spPr>
        <p:txBody>
          <a:bodyPr wrap="none" rtlCol="0">
            <a:spAutoFit/>
          </a:bodyPr>
          <a:lstStyle/>
          <a:p>
            <a:r>
              <a:rPr lang="en-US" dirty="0" err="1" smtClean="0"/>
              <a:t>Haarhuis</a:t>
            </a:r>
            <a:r>
              <a:rPr lang="en-US" dirty="0" smtClean="0"/>
              <a:t> et al, 2017</a:t>
            </a:r>
            <a:endParaRPr lang="en-US" dirty="0"/>
          </a:p>
        </p:txBody>
      </p:sp>
      <p:sp>
        <p:nvSpPr>
          <p:cNvPr id="8" name="TextBox 7"/>
          <p:cNvSpPr txBox="1"/>
          <p:nvPr/>
        </p:nvSpPr>
        <p:spPr>
          <a:xfrm>
            <a:off x="9630800" y="6550223"/>
            <a:ext cx="2594172" cy="307777"/>
          </a:xfrm>
          <a:prstGeom prst="rect">
            <a:avLst/>
          </a:prstGeom>
          <a:noFill/>
        </p:spPr>
        <p:txBody>
          <a:bodyPr wrap="none" rtlCol="0">
            <a:spAutoFit/>
          </a:bodyPr>
          <a:lstStyle/>
          <a:p>
            <a:r>
              <a:rPr lang="en-US" sz="1400" dirty="0" err="1" smtClean="0"/>
              <a:t>Fudenberg</a:t>
            </a:r>
            <a:r>
              <a:rPr lang="en-US" sz="1400" dirty="0" smtClean="0"/>
              <a:t>, </a:t>
            </a:r>
            <a:r>
              <a:rPr lang="en-US" sz="1400" dirty="0" err="1" smtClean="0"/>
              <a:t>Abdennur</a:t>
            </a:r>
            <a:r>
              <a:rPr lang="en-US" sz="1400" dirty="0" smtClean="0"/>
              <a:t> et al, 2018</a:t>
            </a:r>
            <a:endParaRPr lang="en-US" sz="1400" dirty="0"/>
          </a:p>
        </p:txBody>
      </p:sp>
    </p:spTree>
    <p:extLst>
      <p:ext uri="{BB962C8B-B14F-4D97-AF65-F5344CB8AC3E}">
        <p14:creationId xmlns:p14="http://schemas.microsoft.com/office/powerpoint/2010/main" val="5120181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Compartmentalization (segregation)</a:t>
            </a:r>
            <a:endParaRPr lang="en-US" dirty="0"/>
          </a:p>
        </p:txBody>
      </p:sp>
      <p:pic>
        <p:nvPicPr>
          <p:cNvPr id="5" name="Picture 4"/>
          <p:cNvPicPr>
            <a:picLocks noChangeAspect="1"/>
          </p:cNvPicPr>
          <p:nvPr/>
        </p:nvPicPr>
        <p:blipFill>
          <a:blip r:embed="rId2"/>
          <a:stretch>
            <a:fillRect/>
          </a:stretch>
        </p:blipFill>
        <p:spPr>
          <a:xfrm>
            <a:off x="2251947" y="2144510"/>
            <a:ext cx="2133600" cy="2140072"/>
          </a:xfrm>
          <a:prstGeom prst="rect">
            <a:avLst/>
          </a:prstGeom>
        </p:spPr>
      </p:pic>
      <p:sp>
        <p:nvSpPr>
          <p:cNvPr id="6" name="TextBox 5"/>
          <p:cNvSpPr txBox="1"/>
          <p:nvPr/>
        </p:nvSpPr>
        <p:spPr>
          <a:xfrm>
            <a:off x="2992874" y="1524000"/>
            <a:ext cx="838200" cy="369332"/>
          </a:xfrm>
          <a:prstGeom prst="rect">
            <a:avLst/>
          </a:prstGeom>
        </p:spPr>
        <p:txBody>
          <a:bodyPr wrap="square" rtlCol="0">
            <a:spAutoFit/>
          </a:bodyPr>
          <a:lstStyle/>
          <a:p>
            <a:r>
              <a:rPr lang="en-US" dirty="0"/>
              <a:t>input</a:t>
            </a:r>
          </a:p>
        </p:txBody>
      </p:sp>
      <p:sp>
        <p:nvSpPr>
          <p:cNvPr id="7" name="TextBox 6"/>
          <p:cNvSpPr txBox="1"/>
          <p:nvPr/>
        </p:nvSpPr>
        <p:spPr>
          <a:xfrm>
            <a:off x="2590800" y="4560527"/>
            <a:ext cx="1524000" cy="646331"/>
          </a:xfrm>
          <a:prstGeom prst="rect">
            <a:avLst/>
          </a:prstGeom>
        </p:spPr>
        <p:txBody>
          <a:bodyPr wrap="square" rtlCol="0">
            <a:spAutoFit/>
          </a:bodyPr>
          <a:lstStyle/>
          <a:p>
            <a:pPr algn="ctr"/>
            <a:r>
              <a:rPr lang="en-US" i="1" dirty="0"/>
              <a:t>cis</a:t>
            </a:r>
            <a:r>
              <a:rPr lang="en-US" dirty="0"/>
              <a:t> and </a:t>
            </a:r>
            <a:r>
              <a:rPr lang="en-US" i="1" dirty="0"/>
              <a:t>trans</a:t>
            </a:r>
            <a:r>
              <a:rPr lang="en-US" dirty="0"/>
              <a:t> Hi-C maps</a:t>
            </a:r>
          </a:p>
        </p:txBody>
      </p:sp>
      <p:pic>
        <p:nvPicPr>
          <p:cNvPr id="8" name="Picture 7"/>
          <p:cNvPicPr>
            <a:picLocks noChangeAspect="1"/>
          </p:cNvPicPr>
          <p:nvPr/>
        </p:nvPicPr>
        <p:blipFill>
          <a:blip r:embed="rId3"/>
          <a:stretch>
            <a:fillRect/>
          </a:stretch>
        </p:blipFill>
        <p:spPr>
          <a:xfrm>
            <a:off x="4932378" y="2144510"/>
            <a:ext cx="2230422" cy="2140072"/>
          </a:xfrm>
          <a:prstGeom prst="rect">
            <a:avLst/>
          </a:prstGeom>
        </p:spPr>
      </p:pic>
      <p:sp>
        <p:nvSpPr>
          <p:cNvPr id="10" name="TextBox 9"/>
          <p:cNvSpPr txBox="1"/>
          <p:nvPr/>
        </p:nvSpPr>
        <p:spPr>
          <a:xfrm>
            <a:off x="5084778" y="4560526"/>
            <a:ext cx="1981200" cy="646331"/>
          </a:xfrm>
          <a:prstGeom prst="rect">
            <a:avLst/>
          </a:prstGeom>
        </p:spPr>
        <p:txBody>
          <a:bodyPr wrap="square" rtlCol="0">
            <a:spAutoFit/>
          </a:bodyPr>
          <a:lstStyle/>
          <a:p>
            <a:pPr algn="ctr"/>
            <a:r>
              <a:rPr lang="en-US" dirty="0"/>
              <a:t>checkered pattern in </a:t>
            </a:r>
            <a:r>
              <a:rPr lang="en-US" i="1" dirty="0"/>
              <a:t>cis</a:t>
            </a:r>
            <a:r>
              <a:rPr lang="en-US" dirty="0"/>
              <a:t> and </a:t>
            </a:r>
            <a:r>
              <a:rPr lang="en-US" i="1" dirty="0"/>
              <a:t>trans</a:t>
            </a:r>
          </a:p>
        </p:txBody>
      </p:sp>
      <p:sp>
        <p:nvSpPr>
          <p:cNvPr id="11" name="TextBox 10"/>
          <p:cNvSpPr txBox="1"/>
          <p:nvPr/>
        </p:nvSpPr>
        <p:spPr>
          <a:xfrm>
            <a:off x="5545726" y="1528366"/>
            <a:ext cx="950322" cy="369332"/>
          </a:xfrm>
          <a:prstGeom prst="rect">
            <a:avLst/>
          </a:prstGeom>
        </p:spPr>
        <p:txBody>
          <a:bodyPr wrap="square" rtlCol="0">
            <a:spAutoFit/>
          </a:bodyPr>
          <a:lstStyle/>
          <a:p>
            <a:r>
              <a:rPr lang="en-US" dirty="0"/>
              <a:t>feature</a:t>
            </a:r>
          </a:p>
        </p:txBody>
      </p:sp>
      <p:sp>
        <p:nvSpPr>
          <p:cNvPr id="12" name="TextBox 11"/>
          <p:cNvSpPr txBox="1"/>
          <p:nvPr/>
        </p:nvSpPr>
        <p:spPr>
          <a:xfrm>
            <a:off x="8183029" y="1528366"/>
            <a:ext cx="1483722" cy="369332"/>
          </a:xfrm>
          <a:prstGeom prst="rect">
            <a:avLst/>
          </a:prstGeom>
        </p:spPr>
        <p:txBody>
          <a:bodyPr wrap="square" rtlCol="0">
            <a:spAutoFit/>
          </a:bodyPr>
          <a:lstStyle/>
          <a:p>
            <a:r>
              <a:rPr lang="en-US" dirty="0"/>
              <a:t>quantification</a:t>
            </a:r>
          </a:p>
        </p:txBody>
      </p:sp>
      <p:pic>
        <p:nvPicPr>
          <p:cNvPr id="13" name="Picture 12"/>
          <p:cNvPicPr>
            <a:picLocks noChangeAspect="1"/>
          </p:cNvPicPr>
          <p:nvPr/>
        </p:nvPicPr>
        <p:blipFill>
          <a:blip r:embed="rId4"/>
          <a:stretch>
            <a:fillRect/>
          </a:stretch>
        </p:blipFill>
        <p:spPr>
          <a:xfrm>
            <a:off x="7848600" y="2514601"/>
            <a:ext cx="2287954" cy="1103087"/>
          </a:xfrm>
          <a:prstGeom prst="rect">
            <a:avLst/>
          </a:prstGeom>
        </p:spPr>
      </p:pic>
      <p:sp>
        <p:nvSpPr>
          <p:cNvPr id="14" name="TextBox 13"/>
          <p:cNvSpPr txBox="1"/>
          <p:nvPr/>
        </p:nvSpPr>
        <p:spPr>
          <a:xfrm>
            <a:off x="8001000" y="4560526"/>
            <a:ext cx="1981200" cy="646331"/>
          </a:xfrm>
          <a:prstGeom prst="rect">
            <a:avLst/>
          </a:prstGeom>
        </p:spPr>
        <p:txBody>
          <a:bodyPr wrap="square" rtlCol="0">
            <a:spAutoFit/>
          </a:bodyPr>
          <a:lstStyle/>
          <a:p>
            <a:pPr algn="ctr"/>
            <a:r>
              <a:rPr lang="en-US" dirty="0"/>
              <a:t>A/B compartment eigenvector</a:t>
            </a:r>
            <a:endParaRPr lang="en-US" i="1" dirty="0"/>
          </a:p>
        </p:txBody>
      </p:sp>
      <p:sp>
        <p:nvSpPr>
          <p:cNvPr id="15" name="Rounded Rectangle 14"/>
          <p:cNvSpPr/>
          <p:nvPr/>
        </p:nvSpPr>
        <p:spPr>
          <a:xfrm flipH="1">
            <a:off x="19812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flipH="1">
            <a:off x="19812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572972" y="2186138"/>
            <a:ext cx="484428" cy="369332"/>
          </a:xfrm>
          <a:prstGeom prst="rect">
            <a:avLst/>
          </a:prstGeom>
          <a:noFill/>
        </p:spPr>
        <p:txBody>
          <a:bodyPr wrap="none" rtlCol="0">
            <a:spAutoFit/>
          </a:bodyPr>
          <a:lstStyle/>
          <a:p>
            <a:r>
              <a:rPr lang="en-US" dirty="0" err="1"/>
              <a:t>chr</a:t>
            </a:r>
            <a:endParaRPr lang="en-US" dirty="0"/>
          </a:p>
        </p:txBody>
      </p:sp>
      <p:sp>
        <p:nvSpPr>
          <p:cNvPr id="18" name="TextBox 17"/>
          <p:cNvSpPr txBox="1"/>
          <p:nvPr/>
        </p:nvSpPr>
        <p:spPr>
          <a:xfrm>
            <a:off x="1572972" y="3263566"/>
            <a:ext cx="484428" cy="369332"/>
          </a:xfrm>
          <a:prstGeom prst="rect">
            <a:avLst/>
          </a:prstGeom>
          <a:noFill/>
        </p:spPr>
        <p:txBody>
          <a:bodyPr wrap="none" rtlCol="0">
            <a:spAutoFit/>
          </a:bodyPr>
          <a:lstStyle/>
          <a:p>
            <a:r>
              <a:rPr lang="en-US" dirty="0" err="1"/>
              <a:t>chr</a:t>
            </a:r>
            <a:endParaRPr lang="en-US" dirty="0"/>
          </a:p>
        </p:txBody>
      </p:sp>
      <p:sp>
        <p:nvSpPr>
          <p:cNvPr id="19" name="Rounded Rectangle 18"/>
          <p:cNvSpPr/>
          <p:nvPr/>
        </p:nvSpPr>
        <p:spPr>
          <a:xfrm flipH="1">
            <a:off x="47244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flipH="1">
            <a:off x="47244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rot="5400000" flipH="1">
            <a:off x="2710555" y="1491355"/>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5400000" flipH="1">
            <a:off x="377735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5400000" flipH="1">
            <a:off x="538846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5400000" flipH="1">
            <a:off x="6444355" y="1491357"/>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473998" y="6014266"/>
            <a:ext cx="3016403" cy="369332"/>
          </a:xfrm>
          <a:prstGeom prst="rect">
            <a:avLst/>
          </a:prstGeom>
          <a:noFill/>
        </p:spPr>
        <p:txBody>
          <a:bodyPr wrap="none" rtlCol="0">
            <a:spAutoFit/>
          </a:bodyPr>
          <a:lstStyle/>
          <a:p>
            <a:r>
              <a:rPr lang="en-US" dirty="0" smtClean="0"/>
              <a:t>*Other approaches: clustering</a:t>
            </a:r>
            <a:endParaRPr lang="en-US" dirty="0"/>
          </a:p>
        </p:txBody>
      </p:sp>
    </p:spTree>
    <p:extLst>
      <p:ext uri="{BB962C8B-B14F-4D97-AF65-F5344CB8AC3E}">
        <p14:creationId xmlns:p14="http://schemas.microsoft.com/office/powerpoint/2010/main" val="2308800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Eigendecomposition</a:t>
            </a:r>
            <a:endParaRPr lang="en-US" dirty="0"/>
          </a:p>
        </p:txBody>
      </p:sp>
      <p:pic>
        <p:nvPicPr>
          <p:cNvPr id="4" name="Picture 3"/>
          <p:cNvPicPr>
            <a:picLocks noChangeAspect="1"/>
          </p:cNvPicPr>
          <p:nvPr/>
        </p:nvPicPr>
        <p:blipFill>
          <a:blip r:embed="rId2"/>
          <a:stretch>
            <a:fillRect/>
          </a:stretch>
        </p:blipFill>
        <p:spPr>
          <a:xfrm>
            <a:off x="346675" y="2051200"/>
            <a:ext cx="2543175" cy="2571750"/>
          </a:xfrm>
          <a:prstGeom prst="rect">
            <a:avLst/>
          </a:prstGeom>
        </p:spPr>
      </p:pic>
      <p:sp>
        <p:nvSpPr>
          <p:cNvPr id="5" name="TextBox 4"/>
          <p:cNvSpPr txBox="1"/>
          <p:nvPr/>
        </p:nvSpPr>
        <p:spPr>
          <a:xfrm>
            <a:off x="3116728" y="3068499"/>
            <a:ext cx="914400" cy="584775"/>
          </a:xfrm>
          <a:prstGeom prst="rect">
            <a:avLst/>
          </a:prstGeom>
        </p:spPr>
        <p:txBody>
          <a:bodyPr wrap="square" rtlCol="0">
            <a:spAutoFit/>
          </a:bodyPr>
          <a:lstStyle/>
          <a:p>
            <a:r>
              <a:rPr lang="en-US" sz="3200" dirty="0" smtClean="0"/>
              <a:t>/</a:t>
            </a:r>
            <a:endParaRPr lang="en-US" sz="3200" dirty="0"/>
          </a:p>
        </p:txBody>
      </p:sp>
      <p:pic>
        <p:nvPicPr>
          <p:cNvPr id="6" name="Picture 5"/>
          <p:cNvPicPr>
            <a:picLocks noChangeAspect="1"/>
          </p:cNvPicPr>
          <p:nvPr/>
        </p:nvPicPr>
        <p:blipFill>
          <a:blip r:embed="rId3"/>
          <a:stretch>
            <a:fillRect/>
          </a:stretch>
        </p:blipFill>
        <p:spPr>
          <a:xfrm>
            <a:off x="3737501" y="2098825"/>
            <a:ext cx="2524125" cy="2524125"/>
          </a:xfrm>
          <a:prstGeom prst="rect">
            <a:avLst/>
          </a:prstGeom>
        </p:spPr>
      </p:pic>
      <p:sp>
        <p:nvSpPr>
          <p:cNvPr id="7" name="TextBox 6"/>
          <p:cNvSpPr txBox="1"/>
          <p:nvPr/>
        </p:nvSpPr>
        <p:spPr>
          <a:xfrm>
            <a:off x="7749171" y="3061422"/>
            <a:ext cx="569415" cy="584775"/>
          </a:xfrm>
          <a:prstGeom prst="rect">
            <a:avLst/>
          </a:prstGeom>
          <a:noFill/>
        </p:spPr>
        <p:txBody>
          <a:bodyPr wrap="square" rtlCol="0">
            <a:spAutoFit/>
          </a:bodyPr>
          <a:lstStyle/>
          <a:p>
            <a:r>
              <a:rPr lang="en-US" sz="3200" dirty="0" smtClean="0"/>
              <a:t>=</a:t>
            </a:r>
            <a:endParaRPr lang="en-US" sz="3200" dirty="0"/>
          </a:p>
        </p:txBody>
      </p:sp>
      <p:pic>
        <p:nvPicPr>
          <p:cNvPr id="8" name="Picture 7"/>
          <p:cNvPicPr>
            <a:picLocks noChangeAspect="1"/>
          </p:cNvPicPr>
          <p:nvPr/>
        </p:nvPicPr>
        <p:blipFill>
          <a:blip r:embed="rId4"/>
          <a:stretch>
            <a:fillRect/>
          </a:stretch>
        </p:blipFill>
        <p:spPr>
          <a:xfrm>
            <a:off x="8642985" y="2069628"/>
            <a:ext cx="2563105" cy="2553322"/>
          </a:xfrm>
          <a:prstGeom prst="rect">
            <a:avLst/>
          </a:prstGeom>
        </p:spPr>
      </p:pic>
      <p:sp>
        <p:nvSpPr>
          <p:cNvPr id="9" name="TextBox 8"/>
          <p:cNvSpPr txBox="1"/>
          <p:nvPr/>
        </p:nvSpPr>
        <p:spPr>
          <a:xfrm>
            <a:off x="6756740" y="3068499"/>
            <a:ext cx="914400" cy="584775"/>
          </a:xfrm>
          <a:prstGeom prst="rect">
            <a:avLst/>
          </a:prstGeom>
        </p:spPr>
        <p:txBody>
          <a:bodyPr wrap="square" rtlCol="0">
            <a:spAutoFit/>
          </a:bodyPr>
          <a:lstStyle/>
          <a:p>
            <a:r>
              <a:rPr lang="en-US" sz="3200" dirty="0"/>
              <a:t>-</a:t>
            </a:r>
            <a:r>
              <a:rPr lang="en-US" sz="3200" dirty="0" smtClean="0"/>
              <a:t>  1</a:t>
            </a:r>
            <a:endParaRPr lang="en-US" sz="3200" dirty="0"/>
          </a:p>
        </p:txBody>
      </p:sp>
      <p:sp>
        <p:nvSpPr>
          <p:cNvPr id="10" name="TextBox 9"/>
          <p:cNvSpPr txBox="1"/>
          <p:nvPr/>
        </p:nvSpPr>
        <p:spPr>
          <a:xfrm>
            <a:off x="71511" y="2968166"/>
            <a:ext cx="914400" cy="584775"/>
          </a:xfrm>
          <a:prstGeom prst="rect">
            <a:avLst/>
          </a:prstGeom>
        </p:spPr>
        <p:txBody>
          <a:bodyPr wrap="square" rtlCol="0">
            <a:spAutoFit/>
          </a:bodyPr>
          <a:lstStyle/>
          <a:p>
            <a:r>
              <a:rPr lang="en-US" sz="3200" dirty="0" smtClean="0"/>
              <a:t>(</a:t>
            </a:r>
            <a:endParaRPr lang="en-US" sz="3200" dirty="0"/>
          </a:p>
        </p:txBody>
      </p:sp>
      <p:sp>
        <p:nvSpPr>
          <p:cNvPr id="11" name="TextBox 10"/>
          <p:cNvSpPr txBox="1"/>
          <p:nvPr/>
        </p:nvSpPr>
        <p:spPr>
          <a:xfrm>
            <a:off x="6225265" y="3044687"/>
            <a:ext cx="914400" cy="584775"/>
          </a:xfrm>
          <a:prstGeom prst="rect">
            <a:avLst/>
          </a:prstGeom>
        </p:spPr>
        <p:txBody>
          <a:bodyPr wrap="square" rtlCol="0">
            <a:spAutoFit/>
          </a:bodyPr>
          <a:lstStyle/>
          <a:p>
            <a:r>
              <a:rPr lang="en-US" sz="3200" dirty="0" smtClean="0"/>
              <a:t>)</a:t>
            </a:r>
            <a:endParaRPr lang="en-US" sz="3200" dirty="0"/>
          </a:p>
        </p:txBody>
      </p:sp>
      <p:sp>
        <p:nvSpPr>
          <p:cNvPr id="3" name="TextBox 2"/>
          <p:cNvSpPr txBox="1"/>
          <p:nvPr/>
        </p:nvSpPr>
        <p:spPr>
          <a:xfrm>
            <a:off x="8665350" y="1729493"/>
            <a:ext cx="2652933" cy="369332"/>
          </a:xfrm>
          <a:prstGeom prst="rect">
            <a:avLst/>
          </a:prstGeom>
          <a:noFill/>
        </p:spPr>
        <p:txBody>
          <a:bodyPr wrap="square" rtlCol="0">
            <a:spAutoFit/>
          </a:bodyPr>
          <a:lstStyle/>
          <a:p>
            <a:r>
              <a:rPr lang="en-US" dirty="0" smtClean="0"/>
              <a:t>0-centered checkerboard</a:t>
            </a:r>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1373842" y="1558757"/>
                <a:ext cx="626454" cy="532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𝑂</m:t>
                          </m:r>
                        </m:e>
                        <m:sub>
                          <m:r>
                            <a:rPr lang="en-US" sz="3200" b="0" i="1" smtClean="0">
                              <a:latin typeface="Cambria Math" panose="02040503050406030204" pitchFamily="18" charset="0"/>
                            </a:rPr>
                            <m:t>𝑖𝑗</m:t>
                          </m:r>
                        </m:sub>
                      </m:sSub>
                    </m:oMath>
                  </m:oMathPara>
                </a14:m>
                <a:endParaRPr lang="en-US" sz="3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73842" y="1558757"/>
                <a:ext cx="626454" cy="5320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558197" y="1537623"/>
                <a:ext cx="984949" cy="532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𝑆</m:t>
                          </m:r>
                        </m:e>
                        <m:sub>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𝑗</m:t>
                              </m:r>
                            </m:e>
                          </m:d>
                        </m:sub>
                      </m:sSub>
                    </m:oMath>
                  </m:oMathPara>
                </a14:m>
                <a:endParaRPr lang="en-US" sz="3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4558197" y="1537623"/>
                <a:ext cx="984949" cy="532005"/>
              </a:xfrm>
              <a:prstGeom prst="rect">
                <a:avLst/>
              </a:prstGeom>
              <a:blipFill>
                <a:blip r:embed="rId6"/>
                <a:stretch>
                  <a:fillRect/>
                </a:stretch>
              </a:blipFill>
            </p:spPr>
            <p:txBody>
              <a:bodyPr/>
              <a:lstStyle/>
              <a:p>
                <a:r>
                  <a:rPr lang="en-US">
                    <a:noFill/>
                  </a:rPr>
                  <a:t> </a:t>
                </a:r>
              </a:p>
            </p:txBody>
          </p:sp>
        </mc:Fallback>
      </mc:AlternateContent>
      <p:pic>
        <p:nvPicPr>
          <p:cNvPr id="15" name="Picture 14"/>
          <p:cNvPicPr>
            <a:picLocks noChangeAspect="1"/>
          </p:cNvPicPr>
          <p:nvPr/>
        </p:nvPicPr>
        <p:blipFill>
          <a:blip r:embed="rId7"/>
          <a:stretch>
            <a:fillRect/>
          </a:stretch>
        </p:blipFill>
        <p:spPr>
          <a:xfrm>
            <a:off x="11430476" y="2098825"/>
            <a:ext cx="200025" cy="2543175"/>
          </a:xfrm>
          <a:prstGeom prst="rect">
            <a:avLst/>
          </a:prstGeom>
        </p:spPr>
      </p:pic>
      <p:sp>
        <p:nvSpPr>
          <p:cNvPr id="16" name="TextBox 15"/>
          <p:cNvSpPr txBox="1"/>
          <p:nvPr/>
        </p:nvSpPr>
        <p:spPr>
          <a:xfrm>
            <a:off x="11626323" y="3185746"/>
            <a:ext cx="301686" cy="369332"/>
          </a:xfrm>
          <a:prstGeom prst="rect">
            <a:avLst/>
          </a:prstGeom>
          <a:noFill/>
        </p:spPr>
        <p:txBody>
          <a:bodyPr wrap="none" rtlCol="0">
            <a:spAutoFit/>
          </a:bodyPr>
          <a:lstStyle/>
          <a:p>
            <a:r>
              <a:rPr lang="en-US" dirty="0" smtClean="0"/>
              <a:t>0</a:t>
            </a:r>
            <a:endParaRPr lang="en-US" dirty="0"/>
          </a:p>
        </p:txBody>
      </p:sp>
      <p:pic>
        <p:nvPicPr>
          <p:cNvPr id="17" name="Picture 16"/>
          <p:cNvPicPr>
            <a:picLocks noChangeAspect="1"/>
          </p:cNvPicPr>
          <p:nvPr/>
        </p:nvPicPr>
        <p:blipFill>
          <a:blip r:embed="rId8"/>
          <a:stretch>
            <a:fillRect/>
          </a:stretch>
        </p:blipFill>
        <p:spPr>
          <a:xfrm>
            <a:off x="1648398" y="4898854"/>
            <a:ext cx="8562975" cy="1857375"/>
          </a:xfrm>
          <a:prstGeom prst="rect">
            <a:avLst/>
          </a:prstGeom>
        </p:spPr>
      </p:pic>
    </p:spTree>
    <p:extLst>
      <p:ext uri="{BB962C8B-B14F-4D97-AF65-F5344CB8AC3E}">
        <p14:creationId xmlns:p14="http://schemas.microsoft.com/office/powerpoint/2010/main" val="4273541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Eigendecomposition</a:t>
            </a:r>
            <a:endParaRPr lang="en-US" dirty="0"/>
          </a:p>
        </p:txBody>
      </p:sp>
      <p:pic>
        <p:nvPicPr>
          <p:cNvPr id="13" name="Picture 12"/>
          <p:cNvPicPr>
            <a:picLocks noChangeAspect="1"/>
          </p:cNvPicPr>
          <p:nvPr/>
        </p:nvPicPr>
        <p:blipFill>
          <a:blip r:embed="rId2"/>
          <a:stretch>
            <a:fillRect/>
          </a:stretch>
        </p:blipFill>
        <p:spPr>
          <a:xfrm>
            <a:off x="1338610" y="1879195"/>
            <a:ext cx="4104388" cy="3688403"/>
          </a:xfrm>
          <a:prstGeom prst="rect">
            <a:avLst/>
          </a:prstGeom>
        </p:spPr>
      </p:pic>
      <p:pic>
        <p:nvPicPr>
          <p:cNvPr id="14" name="Picture 13"/>
          <p:cNvPicPr>
            <a:picLocks noChangeAspect="1"/>
          </p:cNvPicPr>
          <p:nvPr/>
        </p:nvPicPr>
        <p:blipFill>
          <a:blip r:embed="rId3"/>
          <a:stretch>
            <a:fillRect/>
          </a:stretch>
        </p:blipFill>
        <p:spPr>
          <a:xfrm>
            <a:off x="6012883" y="1809746"/>
            <a:ext cx="4271621" cy="3757852"/>
          </a:xfrm>
          <a:prstGeom prst="rect">
            <a:avLst/>
          </a:prstGeom>
        </p:spPr>
      </p:pic>
      <p:sp>
        <p:nvSpPr>
          <p:cNvPr id="15" name="TextBox 14"/>
          <p:cNvSpPr txBox="1"/>
          <p:nvPr/>
        </p:nvSpPr>
        <p:spPr>
          <a:xfrm>
            <a:off x="3544273" y="5841345"/>
            <a:ext cx="3797450" cy="369332"/>
          </a:xfrm>
          <a:prstGeom prst="rect">
            <a:avLst/>
          </a:prstGeom>
          <a:noFill/>
        </p:spPr>
        <p:txBody>
          <a:bodyPr wrap="none" rtlCol="0">
            <a:spAutoFit/>
          </a:bodyPr>
          <a:lstStyle/>
          <a:p>
            <a:r>
              <a:rPr lang="en-US" dirty="0" smtClean="0"/>
              <a:t>E1 captures the checkerboard pattern!</a:t>
            </a:r>
            <a:endParaRPr lang="en-US" dirty="0"/>
          </a:p>
        </p:txBody>
      </p:sp>
      <p:sp>
        <p:nvSpPr>
          <p:cNvPr id="16" name="TextBox 15"/>
          <p:cNvSpPr txBox="1"/>
          <p:nvPr/>
        </p:nvSpPr>
        <p:spPr>
          <a:xfrm>
            <a:off x="9036277" y="5564346"/>
            <a:ext cx="1248227" cy="276999"/>
          </a:xfrm>
          <a:prstGeom prst="rect">
            <a:avLst/>
          </a:prstGeom>
          <a:noFill/>
        </p:spPr>
        <p:txBody>
          <a:bodyPr wrap="none" rtlCol="0">
            <a:spAutoFit/>
          </a:bodyPr>
          <a:lstStyle/>
          <a:p>
            <a:r>
              <a:rPr lang="en-US" sz="1200" dirty="0" err="1" smtClean="0"/>
              <a:t>Lajoie</a:t>
            </a:r>
            <a:r>
              <a:rPr lang="en-US" sz="1200" dirty="0" smtClean="0"/>
              <a:t> et al, 2015</a:t>
            </a:r>
            <a:endParaRPr lang="en-US" sz="1200" dirty="0"/>
          </a:p>
        </p:txBody>
      </p:sp>
    </p:spTree>
    <p:extLst>
      <p:ext uri="{BB962C8B-B14F-4D97-AF65-F5344CB8AC3E}">
        <p14:creationId xmlns:p14="http://schemas.microsoft.com/office/powerpoint/2010/main" val="244597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features</a:t>
            </a:r>
            <a:endParaRPr lang="en-US" dirty="0"/>
          </a:p>
        </p:txBody>
      </p:sp>
      <p:pic>
        <p:nvPicPr>
          <p:cNvPr id="4" name="Picture 3"/>
          <p:cNvPicPr>
            <a:picLocks noChangeAspect="1"/>
          </p:cNvPicPr>
          <p:nvPr/>
        </p:nvPicPr>
        <p:blipFill rotWithShape="1">
          <a:blip r:embed="rId2"/>
          <a:srcRect l="9553" t="9961"/>
          <a:stretch/>
        </p:blipFill>
        <p:spPr>
          <a:xfrm>
            <a:off x="2209800" y="2133600"/>
            <a:ext cx="2164200" cy="2150982"/>
          </a:xfrm>
          <a:prstGeom prst="rect">
            <a:avLst/>
          </a:prstGeom>
        </p:spPr>
      </p:pic>
      <p:sp>
        <p:nvSpPr>
          <p:cNvPr id="5" name="TextBox 4"/>
          <p:cNvSpPr txBox="1"/>
          <p:nvPr/>
        </p:nvSpPr>
        <p:spPr>
          <a:xfrm>
            <a:off x="2992874" y="1591468"/>
            <a:ext cx="838200" cy="369332"/>
          </a:xfrm>
          <a:prstGeom prst="rect">
            <a:avLst/>
          </a:prstGeom>
        </p:spPr>
        <p:txBody>
          <a:bodyPr wrap="square" rtlCol="0">
            <a:spAutoFit/>
          </a:bodyPr>
          <a:lstStyle/>
          <a:p>
            <a:r>
              <a:rPr lang="en-US" dirty="0"/>
              <a:t>input</a:t>
            </a:r>
          </a:p>
        </p:txBody>
      </p:sp>
      <p:pic>
        <p:nvPicPr>
          <p:cNvPr id="8" name="Picture 7"/>
          <p:cNvPicPr>
            <a:picLocks noChangeAspect="1"/>
          </p:cNvPicPr>
          <p:nvPr/>
        </p:nvPicPr>
        <p:blipFill>
          <a:blip r:embed="rId3"/>
          <a:stretch>
            <a:fillRect/>
          </a:stretch>
        </p:blipFill>
        <p:spPr>
          <a:xfrm>
            <a:off x="5029201" y="2209800"/>
            <a:ext cx="2121867" cy="2094376"/>
          </a:xfrm>
          <a:prstGeom prst="rect">
            <a:avLst/>
          </a:prstGeom>
        </p:spPr>
      </p:pic>
      <p:sp>
        <p:nvSpPr>
          <p:cNvPr id="9" name="TextBox 8"/>
          <p:cNvSpPr txBox="1"/>
          <p:nvPr/>
        </p:nvSpPr>
        <p:spPr>
          <a:xfrm>
            <a:off x="5545726" y="1595834"/>
            <a:ext cx="950322" cy="369332"/>
          </a:xfrm>
          <a:prstGeom prst="rect">
            <a:avLst/>
          </a:prstGeom>
        </p:spPr>
        <p:txBody>
          <a:bodyPr wrap="square" rtlCol="0">
            <a:spAutoFit/>
          </a:bodyPr>
          <a:lstStyle/>
          <a:p>
            <a:r>
              <a:rPr lang="en-US" dirty="0"/>
              <a:t>feature</a:t>
            </a:r>
          </a:p>
        </p:txBody>
      </p:sp>
      <p:sp>
        <p:nvSpPr>
          <p:cNvPr id="10" name="TextBox 9"/>
          <p:cNvSpPr txBox="1"/>
          <p:nvPr/>
        </p:nvSpPr>
        <p:spPr>
          <a:xfrm>
            <a:off x="2286000" y="4560527"/>
            <a:ext cx="2057400" cy="646331"/>
          </a:xfrm>
          <a:prstGeom prst="rect">
            <a:avLst/>
          </a:prstGeom>
        </p:spPr>
        <p:txBody>
          <a:bodyPr wrap="square" rtlCol="0">
            <a:spAutoFit/>
          </a:bodyPr>
          <a:lstStyle/>
          <a:p>
            <a:pPr algn="ctr"/>
            <a:r>
              <a:rPr lang="en-US" i="1" dirty="0"/>
              <a:t>cis</a:t>
            </a:r>
            <a:r>
              <a:rPr lang="en-US" dirty="0"/>
              <a:t>, short distance (&lt; few Mb)</a:t>
            </a:r>
          </a:p>
        </p:txBody>
      </p:sp>
      <p:sp>
        <p:nvSpPr>
          <p:cNvPr id="11" name="TextBox 10"/>
          <p:cNvSpPr txBox="1"/>
          <p:nvPr/>
        </p:nvSpPr>
        <p:spPr>
          <a:xfrm>
            <a:off x="4991100" y="4560526"/>
            <a:ext cx="2198066" cy="646331"/>
          </a:xfrm>
          <a:prstGeom prst="rect">
            <a:avLst/>
          </a:prstGeom>
        </p:spPr>
        <p:txBody>
          <a:bodyPr wrap="square" rtlCol="0">
            <a:spAutoFit/>
          </a:bodyPr>
          <a:lstStyle/>
          <a:p>
            <a:pPr algn="ctr"/>
            <a:r>
              <a:rPr lang="en-US" dirty="0"/>
              <a:t>Squares and peaks of contact enrichment</a:t>
            </a:r>
            <a:endParaRPr lang="en-US" i="1" dirty="0"/>
          </a:p>
        </p:txBody>
      </p:sp>
      <p:sp>
        <p:nvSpPr>
          <p:cNvPr id="12" name="TextBox 11"/>
          <p:cNvSpPr txBox="1"/>
          <p:nvPr/>
        </p:nvSpPr>
        <p:spPr>
          <a:xfrm>
            <a:off x="8183029" y="1595834"/>
            <a:ext cx="1483722" cy="369332"/>
          </a:xfrm>
          <a:prstGeom prst="rect">
            <a:avLst/>
          </a:prstGeom>
        </p:spPr>
        <p:txBody>
          <a:bodyPr wrap="square" rtlCol="0">
            <a:spAutoFit/>
          </a:bodyPr>
          <a:lstStyle/>
          <a:p>
            <a:r>
              <a:rPr lang="en-US" dirty="0"/>
              <a:t>quantification</a:t>
            </a:r>
          </a:p>
        </p:txBody>
      </p:sp>
      <p:sp>
        <p:nvSpPr>
          <p:cNvPr id="13" name="TextBox 12"/>
          <p:cNvSpPr txBox="1"/>
          <p:nvPr/>
        </p:nvSpPr>
        <p:spPr>
          <a:xfrm>
            <a:off x="7836866" y="4560526"/>
            <a:ext cx="2602534" cy="1200329"/>
          </a:xfrm>
          <a:prstGeom prst="rect">
            <a:avLst/>
          </a:prstGeom>
        </p:spPr>
        <p:txBody>
          <a:bodyPr wrap="square" rtlCol="0">
            <a:spAutoFit/>
          </a:bodyPr>
          <a:lstStyle/>
          <a:p>
            <a:r>
              <a:rPr lang="en-US" dirty="0"/>
              <a:t>Various detection algorithms</a:t>
            </a:r>
          </a:p>
          <a:p>
            <a:r>
              <a:rPr lang="en-US" dirty="0"/>
              <a:t>Metrics of insulation, directionality, etc.</a:t>
            </a:r>
          </a:p>
        </p:txBody>
      </p:sp>
      <p:pic>
        <p:nvPicPr>
          <p:cNvPr id="3" name="Picture 2"/>
          <p:cNvPicPr>
            <a:picLocks noChangeAspect="1"/>
          </p:cNvPicPr>
          <p:nvPr/>
        </p:nvPicPr>
        <p:blipFill rotWithShape="1">
          <a:blip r:embed="rId4"/>
          <a:srcRect l="11849" r="7854"/>
          <a:stretch/>
        </p:blipFill>
        <p:spPr>
          <a:xfrm>
            <a:off x="7924800" y="3322132"/>
            <a:ext cx="2057400" cy="564069"/>
          </a:xfrm>
          <a:prstGeom prst="rect">
            <a:avLst/>
          </a:prstGeom>
        </p:spPr>
      </p:pic>
      <p:pic>
        <p:nvPicPr>
          <p:cNvPr id="7" name="Picture 6"/>
          <p:cNvPicPr>
            <a:picLocks noChangeAspect="1"/>
          </p:cNvPicPr>
          <p:nvPr/>
        </p:nvPicPr>
        <p:blipFill rotWithShape="1">
          <a:blip r:embed="rId5"/>
          <a:srcRect l="11849" t="36510" r="7854" b="-483"/>
          <a:stretch/>
        </p:blipFill>
        <p:spPr>
          <a:xfrm>
            <a:off x="7924800" y="2927003"/>
            <a:ext cx="2057400" cy="471328"/>
          </a:xfrm>
          <a:prstGeom prst="rect">
            <a:avLst/>
          </a:prstGeom>
        </p:spPr>
      </p:pic>
      <p:cxnSp>
        <p:nvCxnSpPr>
          <p:cNvPr id="15" name="Straight Connector 14"/>
          <p:cNvCxnSpPr/>
          <p:nvPr/>
        </p:nvCxnSpPr>
        <p:spPr>
          <a:xfrm>
            <a:off x="8839200" y="2743200"/>
            <a:ext cx="2286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144000" y="2743200"/>
            <a:ext cx="3048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01200" y="2743200"/>
            <a:ext cx="2286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610600" y="2743200"/>
            <a:ext cx="76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077200" y="2743200"/>
            <a:ext cx="3048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458200" y="2743200"/>
            <a:ext cx="76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6"/>
          <a:stretch>
            <a:fillRect/>
          </a:stretch>
        </p:blipFill>
        <p:spPr>
          <a:xfrm>
            <a:off x="7519953" y="2461379"/>
            <a:ext cx="2809875" cy="1495425"/>
          </a:xfrm>
          <a:prstGeom prst="rect">
            <a:avLst/>
          </a:prstGeom>
        </p:spPr>
      </p:pic>
    </p:spTree>
    <p:extLst>
      <p:ext uri="{BB962C8B-B14F-4D97-AF65-F5344CB8AC3E}">
        <p14:creationId xmlns:p14="http://schemas.microsoft.com/office/powerpoint/2010/main" val="792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33512" y="809625"/>
            <a:ext cx="9324975" cy="5238750"/>
          </a:xfrm>
          <a:prstGeom prst="rect">
            <a:avLst/>
          </a:prstGeom>
        </p:spPr>
      </p:pic>
    </p:spTree>
    <p:extLst>
      <p:ext uri="{BB962C8B-B14F-4D97-AF65-F5344CB8AC3E}">
        <p14:creationId xmlns:p14="http://schemas.microsoft.com/office/powerpoint/2010/main" val="255233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1-D score tracks</a:t>
            </a:r>
            <a:endParaRPr lang="en-US" dirty="0"/>
          </a:p>
        </p:txBody>
      </p:sp>
      <p:sp>
        <p:nvSpPr>
          <p:cNvPr id="3" name="Content Placeholder 2"/>
          <p:cNvSpPr>
            <a:spLocks noGrp="1"/>
          </p:cNvSpPr>
          <p:nvPr>
            <p:ph idx="1"/>
          </p:nvPr>
        </p:nvSpPr>
        <p:spPr/>
        <p:txBody>
          <a:bodyPr/>
          <a:lstStyle/>
          <a:p>
            <a:r>
              <a:rPr lang="en-US" dirty="0" smtClean="0"/>
              <a:t>Insulation score</a:t>
            </a:r>
          </a:p>
          <a:p>
            <a:endParaRPr lang="en-US" dirty="0"/>
          </a:p>
          <a:p>
            <a:endParaRPr lang="en-US" dirty="0" smtClean="0"/>
          </a:p>
          <a:p>
            <a:endParaRPr lang="en-US" dirty="0"/>
          </a:p>
          <a:p>
            <a:endParaRPr lang="en-US" dirty="0" smtClean="0"/>
          </a:p>
          <a:p>
            <a:r>
              <a:rPr lang="en-US" dirty="0" smtClean="0"/>
              <a:t>Directionality Index</a:t>
            </a:r>
            <a:endParaRPr lang="en-US" dirty="0"/>
          </a:p>
        </p:txBody>
      </p:sp>
      <p:pic>
        <p:nvPicPr>
          <p:cNvPr id="4" name="Picture 3"/>
          <p:cNvPicPr>
            <a:picLocks noChangeAspect="1"/>
          </p:cNvPicPr>
          <p:nvPr/>
        </p:nvPicPr>
        <p:blipFill>
          <a:blip r:embed="rId3"/>
          <a:stretch>
            <a:fillRect/>
          </a:stretch>
        </p:blipFill>
        <p:spPr>
          <a:xfrm>
            <a:off x="1377287" y="5291138"/>
            <a:ext cx="2743200" cy="885825"/>
          </a:xfrm>
          <a:prstGeom prst="rect">
            <a:avLst/>
          </a:prstGeom>
        </p:spPr>
      </p:pic>
      <p:pic>
        <p:nvPicPr>
          <p:cNvPr id="5" name="Picture 4"/>
          <p:cNvPicPr>
            <a:picLocks noChangeAspect="1"/>
          </p:cNvPicPr>
          <p:nvPr/>
        </p:nvPicPr>
        <p:blipFill>
          <a:blip r:embed="rId4"/>
          <a:stretch>
            <a:fillRect/>
          </a:stretch>
        </p:blipFill>
        <p:spPr>
          <a:xfrm>
            <a:off x="6096000" y="1120876"/>
            <a:ext cx="4649764" cy="2604489"/>
          </a:xfrm>
          <a:prstGeom prst="rect">
            <a:avLst/>
          </a:prstGeom>
        </p:spPr>
      </p:pic>
      <p:sp>
        <p:nvSpPr>
          <p:cNvPr id="6" name="TextBox 5"/>
          <p:cNvSpPr txBox="1"/>
          <p:nvPr/>
        </p:nvSpPr>
        <p:spPr>
          <a:xfrm>
            <a:off x="8806530" y="3649624"/>
            <a:ext cx="1770485" cy="369332"/>
          </a:xfrm>
          <a:prstGeom prst="rect">
            <a:avLst/>
          </a:prstGeom>
          <a:noFill/>
        </p:spPr>
        <p:txBody>
          <a:bodyPr wrap="none" rtlCol="0">
            <a:spAutoFit/>
          </a:bodyPr>
          <a:lstStyle/>
          <a:p>
            <a:r>
              <a:rPr lang="en-US" dirty="0" smtClean="0"/>
              <a:t>Crane et al, 2013</a:t>
            </a:r>
            <a:endParaRPr lang="en-US" dirty="0"/>
          </a:p>
        </p:txBody>
      </p:sp>
      <p:pic>
        <p:nvPicPr>
          <p:cNvPr id="7" name="Picture 6"/>
          <p:cNvPicPr>
            <a:picLocks noChangeAspect="1"/>
          </p:cNvPicPr>
          <p:nvPr/>
        </p:nvPicPr>
        <p:blipFill>
          <a:blip r:embed="rId5"/>
          <a:stretch>
            <a:fillRect/>
          </a:stretch>
        </p:blipFill>
        <p:spPr>
          <a:xfrm>
            <a:off x="5504597" y="4466433"/>
            <a:ext cx="5961797" cy="1845467"/>
          </a:xfrm>
          <a:prstGeom prst="rect">
            <a:avLst/>
          </a:prstGeom>
        </p:spPr>
      </p:pic>
      <p:sp>
        <p:nvSpPr>
          <p:cNvPr id="8" name="TextBox 7"/>
          <p:cNvSpPr txBox="1"/>
          <p:nvPr/>
        </p:nvSpPr>
        <p:spPr>
          <a:xfrm>
            <a:off x="8989578" y="6390045"/>
            <a:ext cx="1756186" cy="369332"/>
          </a:xfrm>
          <a:prstGeom prst="rect">
            <a:avLst/>
          </a:prstGeom>
          <a:noFill/>
        </p:spPr>
        <p:txBody>
          <a:bodyPr wrap="none" rtlCol="0">
            <a:spAutoFit/>
          </a:bodyPr>
          <a:lstStyle/>
          <a:p>
            <a:r>
              <a:rPr lang="en-US" dirty="0" smtClean="0"/>
              <a:t>Dixon et al, 2012</a:t>
            </a:r>
            <a:endParaRPr lang="en-US" dirty="0"/>
          </a:p>
        </p:txBody>
      </p:sp>
      <p:sp>
        <p:nvSpPr>
          <p:cNvPr id="9" name="TextBox 8"/>
          <p:cNvSpPr txBox="1"/>
          <p:nvPr/>
        </p:nvSpPr>
        <p:spPr>
          <a:xfrm>
            <a:off x="1377287" y="4921806"/>
            <a:ext cx="2637453" cy="369332"/>
          </a:xfrm>
          <a:prstGeom prst="rect">
            <a:avLst/>
          </a:prstGeom>
          <a:noFill/>
        </p:spPr>
        <p:txBody>
          <a:bodyPr wrap="none" rtlCol="0">
            <a:spAutoFit/>
          </a:bodyPr>
          <a:lstStyle/>
          <a:p>
            <a:r>
              <a:rPr lang="en-US" dirty="0" smtClean="0"/>
              <a:t>Upstream vs  downstream</a:t>
            </a:r>
            <a:endParaRPr lang="en-US" dirty="0"/>
          </a:p>
        </p:txBody>
      </p:sp>
      <p:sp>
        <p:nvSpPr>
          <p:cNvPr id="10" name="TextBox 9"/>
          <p:cNvSpPr txBox="1"/>
          <p:nvPr/>
        </p:nvSpPr>
        <p:spPr>
          <a:xfrm>
            <a:off x="1661679" y="2635052"/>
            <a:ext cx="1689886" cy="369332"/>
          </a:xfrm>
          <a:prstGeom prst="rect">
            <a:avLst/>
          </a:prstGeom>
          <a:noFill/>
        </p:spPr>
        <p:txBody>
          <a:bodyPr wrap="none" rtlCol="0">
            <a:spAutoFit/>
          </a:bodyPr>
          <a:lstStyle/>
          <a:p>
            <a:r>
              <a:rPr lang="en-US" dirty="0" smtClean="0"/>
              <a:t>Sliding diamond</a:t>
            </a:r>
            <a:endParaRPr lang="en-US" dirty="0"/>
          </a:p>
        </p:txBody>
      </p:sp>
    </p:spTree>
    <p:extLst>
      <p:ext uri="{BB962C8B-B14F-4D97-AF65-F5344CB8AC3E}">
        <p14:creationId xmlns:p14="http://schemas.microsoft.com/office/powerpoint/2010/main" val="39678253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mighty pileup</a:t>
            </a:r>
            <a:endParaRPr lang="en-US" dirty="0"/>
          </a:p>
        </p:txBody>
      </p:sp>
      <p:pic>
        <p:nvPicPr>
          <p:cNvPr id="4" name="Picture 3"/>
          <p:cNvPicPr>
            <a:picLocks noChangeAspect="1"/>
          </p:cNvPicPr>
          <p:nvPr/>
        </p:nvPicPr>
        <p:blipFill>
          <a:blip r:embed="rId2"/>
          <a:stretch>
            <a:fillRect/>
          </a:stretch>
        </p:blipFill>
        <p:spPr>
          <a:xfrm>
            <a:off x="5864543" y="1370965"/>
            <a:ext cx="6167438" cy="4434569"/>
          </a:xfrm>
          <a:prstGeom prst="rect">
            <a:avLst/>
          </a:prstGeom>
        </p:spPr>
      </p:pic>
      <p:pic>
        <p:nvPicPr>
          <p:cNvPr id="5" name="Picture 4"/>
          <p:cNvPicPr>
            <a:picLocks noChangeAspect="1"/>
          </p:cNvPicPr>
          <p:nvPr/>
        </p:nvPicPr>
        <p:blipFill>
          <a:blip r:embed="rId3"/>
          <a:stretch>
            <a:fillRect/>
          </a:stretch>
        </p:blipFill>
        <p:spPr>
          <a:xfrm>
            <a:off x="761049" y="3369455"/>
            <a:ext cx="4420552" cy="2339830"/>
          </a:xfrm>
          <a:prstGeom prst="rect">
            <a:avLst/>
          </a:prstGeom>
        </p:spPr>
      </p:pic>
      <p:sp>
        <p:nvSpPr>
          <p:cNvPr id="6" name="TextBox 5"/>
          <p:cNvSpPr txBox="1"/>
          <p:nvPr/>
        </p:nvSpPr>
        <p:spPr>
          <a:xfrm>
            <a:off x="1159356" y="2206906"/>
            <a:ext cx="3252750" cy="646331"/>
          </a:xfrm>
          <a:prstGeom prst="rect">
            <a:avLst/>
          </a:prstGeom>
          <a:noFill/>
        </p:spPr>
        <p:txBody>
          <a:bodyPr wrap="none" rtlCol="0">
            <a:spAutoFit/>
          </a:bodyPr>
          <a:lstStyle/>
          <a:p>
            <a:r>
              <a:rPr lang="en-US" dirty="0" smtClean="0"/>
              <a:t>* Enhance your resolution!</a:t>
            </a:r>
          </a:p>
          <a:p>
            <a:r>
              <a:rPr lang="en-US" dirty="0" smtClean="0"/>
              <a:t>* Beware of “average footprints”</a:t>
            </a:r>
            <a:endParaRPr lang="en-US" dirty="0"/>
          </a:p>
        </p:txBody>
      </p:sp>
    </p:spTree>
    <p:extLst>
      <p:ext uri="{BB962C8B-B14F-4D97-AF65-F5344CB8AC3E}">
        <p14:creationId xmlns:p14="http://schemas.microsoft.com/office/powerpoint/2010/main" val="10894214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2"/>
          </p:cNvPr>
          <p:cNvPicPr>
            <a:picLocks noChangeAspect="1"/>
          </p:cNvPicPr>
          <p:nvPr/>
        </p:nvPicPr>
        <p:blipFill>
          <a:blip r:embed="rId3"/>
          <a:stretch>
            <a:fillRect/>
          </a:stretch>
        </p:blipFill>
        <p:spPr>
          <a:xfrm>
            <a:off x="3428795" y="1417086"/>
            <a:ext cx="5304844" cy="5288514"/>
          </a:xfrm>
          <a:prstGeom prst="rect">
            <a:avLst/>
          </a:prstGeom>
        </p:spPr>
      </p:pic>
      <p:pic>
        <p:nvPicPr>
          <p:cNvPr id="2" name="Picture 1"/>
          <p:cNvPicPr>
            <a:picLocks noChangeAspect="1"/>
          </p:cNvPicPr>
          <p:nvPr/>
        </p:nvPicPr>
        <p:blipFill>
          <a:blip r:embed="rId4"/>
          <a:stretch>
            <a:fillRect/>
          </a:stretch>
        </p:blipFill>
        <p:spPr>
          <a:xfrm>
            <a:off x="8946056" y="4967917"/>
            <a:ext cx="426545" cy="1724727"/>
          </a:xfrm>
          <a:prstGeom prst="rect">
            <a:avLst/>
          </a:prstGeom>
        </p:spPr>
      </p:pic>
      <p:sp>
        <p:nvSpPr>
          <p:cNvPr id="5" name="TextBox 4"/>
          <p:cNvSpPr txBox="1"/>
          <p:nvPr/>
        </p:nvSpPr>
        <p:spPr>
          <a:xfrm>
            <a:off x="4900117" y="609600"/>
            <a:ext cx="2362200" cy="369332"/>
          </a:xfrm>
          <a:prstGeom prst="rect">
            <a:avLst/>
          </a:prstGeom>
          <a:noFill/>
        </p:spPr>
        <p:txBody>
          <a:bodyPr wrap="square" rtlCol="0">
            <a:spAutoFit/>
          </a:bodyPr>
          <a:lstStyle/>
          <a:p>
            <a:r>
              <a:rPr lang="en-US" dirty="0">
                <a:hlinkClick r:id="rId5"/>
              </a:rPr>
              <a:t>http://bit.ly/2hdhkAn</a:t>
            </a:r>
            <a:endParaRPr lang="en-US" dirty="0"/>
          </a:p>
        </p:txBody>
      </p:sp>
    </p:spTree>
    <p:extLst>
      <p:ext uri="{BB962C8B-B14F-4D97-AF65-F5344CB8AC3E}">
        <p14:creationId xmlns:p14="http://schemas.microsoft.com/office/powerpoint/2010/main" val="15803510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047818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756455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0" name="Title 1"/>
          <p:cNvSpPr txBox="1">
            <a:spLocks noGrp="1"/>
          </p:cNvSpPr>
          <p:nvPr>
            <p:ph type="title"/>
          </p:nvPr>
        </p:nvSpPr>
        <p:spPr>
          <a:prstGeom prst="rect">
            <a:avLst/>
          </a:prstGeom>
        </p:spPr>
        <p:txBody>
          <a:bodyPr/>
          <a:lstStyle/>
          <a:p>
            <a:r>
              <a:t>Territoriality</a:t>
            </a:r>
          </a:p>
        </p:txBody>
      </p:sp>
      <p:grpSp>
        <p:nvGrpSpPr>
          <p:cNvPr id="216" name="Group 11"/>
          <p:cNvGrpSpPr/>
          <p:nvPr/>
        </p:nvGrpSpPr>
        <p:grpSpPr>
          <a:xfrm>
            <a:off x="1968987" y="2321636"/>
            <a:ext cx="4194811" cy="3764983"/>
            <a:chOff x="0" y="0"/>
            <a:chExt cx="5593080" cy="5019975"/>
          </a:xfrm>
        </p:grpSpPr>
        <p:pic>
          <p:nvPicPr>
            <p:cNvPr id="211" name="Picture 6" descr="Picture 6"/>
            <p:cNvPicPr>
              <a:picLocks noChangeAspect="1"/>
            </p:cNvPicPr>
            <p:nvPr/>
          </p:nvPicPr>
          <p:blipFill>
            <a:blip r:embed="rId2">
              <a:extLst/>
            </a:blip>
            <a:srcRect l="27162" t="27083" r="51796" b="54031"/>
            <a:stretch>
              <a:fillRect/>
            </a:stretch>
          </p:blipFill>
          <p:spPr>
            <a:xfrm>
              <a:off x="0" y="0"/>
              <a:ext cx="5593080" cy="5019975"/>
            </a:xfrm>
            <a:prstGeom prst="rect">
              <a:avLst/>
            </a:prstGeom>
            <a:ln w="12700" cap="flat">
              <a:noFill/>
              <a:miter lim="400000"/>
            </a:ln>
            <a:effectLst/>
          </p:spPr>
        </p:pic>
        <p:sp>
          <p:nvSpPr>
            <p:cNvPr id="212" name="Rectangle 7"/>
            <p:cNvSpPr/>
            <p:nvPr/>
          </p:nvSpPr>
          <p:spPr>
            <a:xfrm>
              <a:off x="380999" y="397191"/>
              <a:ext cx="1569721" cy="1600201"/>
            </a:xfrm>
            <a:prstGeom prst="rect">
              <a:avLst/>
            </a:prstGeom>
            <a:noFill/>
            <a:ln w="38100" cap="flat">
              <a:solidFill>
                <a:srgbClr val="7030A0"/>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213" name="Rectangle 8"/>
            <p:cNvSpPr/>
            <p:nvPr/>
          </p:nvSpPr>
          <p:spPr>
            <a:xfrm>
              <a:off x="3459479" y="397191"/>
              <a:ext cx="1356361" cy="1600201"/>
            </a:xfrm>
            <a:prstGeom prst="rect">
              <a:avLst/>
            </a:prstGeom>
            <a:noFill/>
            <a:ln w="38100" cap="flat">
              <a:solidFill>
                <a:srgbClr val="2F5597"/>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214" name="TextBox 9"/>
            <p:cNvSpPr txBox="1"/>
            <p:nvPr/>
          </p:nvSpPr>
          <p:spPr>
            <a:xfrm>
              <a:off x="1493544" y="397190"/>
              <a:ext cx="363773" cy="4001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89" tIns="34289" rIns="34289" bIns="34289" numCol="1" anchor="t">
              <a:spAutoFit/>
            </a:bodyPr>
            <a:lstStyle>
              <a:lvl1pPr>
                <a:defRPr sz="2000" b="1">
                  <a:solidFill>
                    <a:srgbClr val="7030A0"/>
                  </a:solidFill>
                </a:defRPr>
              </a:lvl1pPr>
            </a:lstStyle>
            <a:p>
              <a:r>
                <a:rPr sz="1500"/>
                <a:t>cis</a:t>
              </a:r>
            </a:p>
          </p:txBody>
        </p:sp>
        <p:sp>
          <p:nvSpPr>
            <p:cNvPr id="215" name="TextBox 10"/>
            <p:cNvSpPr txBox="1"/>
            <p:nvPr/>
          </p:nvSpPr>
          <p:spPr>
            <a:xfrm>
              <a:off x="4084344" y="397190"/>
              <a:ext cx="633847" cy="4001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89" tIns="34289" rIns="34289" bIns="34289" numCol="1" anchor="t">
              <a:spAutoFit/>
            </a:bodyPr>
            <a:lstStyle>
              <a:lvl1pPr>
                <a:defRPr sz="2000" b="1">
                  <a:solidFill>
                    <a:srgbClr val="2F5597"/>
                  </a:solidFill>
                </a:defRPr>
              </a:lvl1pPr>
            </a:lstStyle>
            <a:p>
              <a:r>
                <a:rPr sz="1500"/>
                <a:t>trans</a:t>
              </a:r>
            </a:p>
          </p:txBody>
        </p:sp>
      </p:grpSp>
      <p:pic>
        <p:nvPicPr>
          <p:cNvPr id="217" name="Picture 13" descr="Picture 13"/>
          <p:cNvPicPr>
            <a:picLocks noChangeAspect="1"/>
          </p:cNvPicPr>
          <p:nvPr/>
        </p:nvPicPr>
        <p:blipFill>
          <a:blip r:embed="rId3">
            <a:extLst/>
          </a:blip>
          <a:stretch>
            <a:fillRect/>
          </a:stretch>
        </p:blipFill>
        <p:spPr>
          <a:xfrm>
            <a:off x="6427469" y="2125980"/>
            <a:ext cx="3830544" cy="2707317"/>
          </a:xfrm>
          <a:prstGeom prst="rect">
            <a:avLst/>
          </a:prstGeom>
          <a:ln w="12700">
            <a:miter lim="400000"/>
          </a:ln>
        </p:spPr>
      </p:pic>
      <p:sp>
        <p:nvSpPr>
          <p:cNvPr id="218" name="TextBox 3"/>
          <p:cNvSpPr txBox="1"/>
          <p:nvPr/>
        </p:nvSpPr>
        <p:spPr>
          <a:xfrm>
            <a:off x="7111191" y="4833296"/>
            <a:ext cx="3090909" cy="253916"/>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lvl1pPr>
              <a:defRPr sz="1400">
                <a:latin typeface="Arial"/>
                <a:ea typeface="Arial"/>
                <a:cs typeface="Arial"/>
                <a:sym typeface="Arial"/>
              </a:defRPr>
            </a:lvl1pPr>
          </a:lstStyle>
          <a:p>
            <a:r>
              <a:rPr sz="1050"/>
              <a:t>Cremer &amp; Cremer, Nature Review Genetics (2001)</a:t>
            </a:r>
          </a:p>
        </p:txBody>
      </p:sp>
      <p:sp>
        <p:nvSpPr>
          <p:cNvPr id="219" name="Slide Number"/>
          <p:cNvSpPr txBox="1">
            <a:spLocks noGrp="1"/>
          </p:cNvSpPr>
          <p:nvPr>
            <p:ph type="sldNum" sz="quarter" idx="4294967295"/>
          </p:nvPr>
        </p:nvSpPr>
        <p:spPr>
          <a:xfrm>
            <a:off x="9901305" y="5660470"/>
            <a:ext cx="138046" cy="20193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
        <p:nvSpPr>
          <p:cNvPr id="12" name="TextBox 11"/>
          <p:cNvSpPr txBox="1"/>
          <p:nvPr/>
        </p:nvSpPr>
        <p:spPr>
          <a:xfrm>
            <a:off x="2490509" y="1752600"/>
            <a:ext cx="661591" cy="369332"/>
          </a:xfrm>
          <a:prstGeom prst="rect">
            <a:avLst/>
          </a:prstGeom>
          <a:solidFill>
            <a:schemeClr val="bg1"/>
          </a:solidFill>
        </p:spPr>
        <p:txBody>
          <a:bodyPr wrap="none" rtlCol="0">
            <a:spAutoFit/>
          </a:bodyPr>
          <a:lstStyle/>
          <a:p>
            <a:r>
              <a:rPr lang="en-US" dirty="0"/>
              <a:t>Chr.6</a:t>
            </a:r>
          </a:p>
        </p:txBody>
      </p:sp>
      <p:sp>
        <p:nvSpPr>
          <p:cNvPr id="13" name="TextBox 12"/>
          <p:cNvSpPr txBox="1"/>
          <p:nvPr/>
        </p:nvSpPr>
        <p:spPr>
          <a:xfrm>
            <a:off x="3581401" y="1752600"/>
            <a:ext cx="661591" cy="369332"/>
          </a:xfrm>
          <a:prstGeom prst="rect">
            <a:avLst/>
          </a:prstGeom>
          <a:solidFill>
            <a:schemeClr val="bg1"/>
          </a:solidFill>
        </p:spPr>
        <p:txBody>
          <a:bodyPr wrap="none" rtlCol="0">
            <a:spAutoFit/>
          </a:bodyPr>
          <a:lstStyle/>
          <a:p>
            <a:r>
              <a:rPr lang="en-US" dirty="0"/>
              <a:t>Chr.7</a:t>
            </a:r>
          </a:p>
        </p:txBody>
      </p:sp>
      <p:sp>
        <p:nvSpPr>
          <p:cNvPr id="14" name="TextBox 13"/>
          <p:cNvSpPr txBox="1"/>
          <p:nvPr/>
        </p:nvSpPr>
        <p:spPr>
          <a:xfrm>
            <a:off x="4743288" y="1752600"/>
            <a:ext cx="661591" cy="369332"/>
          </a:xfrm>
          <a:prstGeom prst="rect">
            <a:avLst/>
          </a:prstGeom>
          <a:solidFill>
            <a:schemeClr val="bg1"/>
          </a:solidFill>
        </p:spPr>
        <p:txBody>
          <a:bodyPr wrap="none" rtlCol="0">
            <a:spAutoFit/>
          </a:bodyPr>
          <a:lstStyle/>
          <a:p>
            <a:r>
              <a:rPr lang="en-US" dirty="0"/>
              <a:t>Chr.8</a:t>
            </a:r>
          </a:p>
        </p:txBody>
      </p:sp>
      <p:sp>
        <p:nvSpPr>
          <p:cNvPr id="15" name="TextBox 14"/>
          <p:cNvSpPr txBox="1"/>
          <p:nvPr/>
        </p:nvSpPr>
        <p:spPr>
          <a:xfrm>
            <a:off x="1557444" y="2564248"/>
            <a:ext cx="661591" cy="369332"/>
          </a:xfrm>
          <a:prstGeom prst="rect">
            <a:avLst/>
          </a:prstGeom>
          <a:solidFill>
            <a:schemeClr val="bg1"/>
          </a:solidFill>
        </p:spPr>
        <p:txBody>
          <a:bodyPr wrap="none" rtlCol="0">
            <a:spAutoFit/>
          </a:bodyPr>
          <a:lstStyle/>
          <a:p>
            <a:r>
              <a:rPr lang="en-US" dirty="0"/>
              <a:t>Chr.6</a:t>
            </a:r>
          </a:p>
        </p:txBody>
      </p:sp>
      <p:sp>
        <p:nvSpPr>
          <p:cNvPr id="16" name="TextBox 15"/>
          <p:cNvSpPr txBox="1"/>
          <p:nvPr/>
        </p:nvSpPr>
        <p:spPr>
          <a:xfrm>
            <a:off x="1548210" y="3733800"/>
            <a:ext cx="661591" cy="369332"/>
          </a:xfrm>
          <a:prstGeom prst="rect">
            <a:avLst/>
          </a:prstGeom>
          <a:solidFill>
            <a:schemeClr val="bg1"/>
          </a:solidFill>
        </p:spPr>
        <p:txBody>
          <a:bodyPr wrap="none" rtlCol="0">
            <a:spAutoFit/>
          </a:bodyPr>
          <a:lstStyle/>
          <a:p>
            <a:r>
              <a:rPr lang="en-US" dirty="0"/>
              <a:t>Chr.7</a:t>
            </a:r>
          </a:p>
        </p:txBody>
      </p:sp>
      <p:sp>
        <p:nvSpPr>
          <p:cNvPr id="17" name="TextBox 16"/>
          <p:cNvSpPr txBox="1"/>
          <p:nvPr/>
        </p:nvSpPr>
        <p:spPr>
          <a:xfrm>
            <a:off x="1548210" y="4902546"/>
            <a:ext cx="661591" cy="369332"/>
          </a:xfrm>
          <a:prstGeom prst="rect">
            <a:avLst/>
          </a:prstGeom>
          <a:solidFill>
            <a:schemeClr val="bg1"/>
          </a:solidFill>
        </p:spPr>
        <p:txBody>
          <a:bodyPr wrap="none" rtlCol="0">
            <a:spAutoFit/>
          </a:bodyPr>
          <a:lstStyle/>
          <a:p>
            <a:r>
              <a:rPr lang="en-US" dirty="0"/>
              <a:t>Chr.8</a:t>
            </a:r>
          </a:p>
        </p:txBody>
      </p:sp>
    </p:spTree>
    <p:extLst>
      <p:ext uri="{BB962C8B-B14F-4D97-AF65-F5344CB8AC3E}">
        <p14:creationId xmlns:p14="http://schemas.microsoft.com/office/powerpoint/2010/main" val="3878588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 name="Title 1"/>
          <p:cNvSpPr txBox="1">
            <a:spLocks noGrp="1"/>
          </p:cNvSpPr>
          <p:nvPr>
            <p:ph type="title"/>
          </p:nvPr>
        </p:nvSpPr>
        <p:spPr>
          <a:prstGeom prst="rect">
            <a:avLst/>
          </a:prstGeom>
        </p:spPr>
        <p:txBody>
          <a:bodyPr/>
          <a:lstStyle/>
          <a:p>
            <a:r>
              <a:rPr lang="en-US" dirty="0" smtClean="0"/>
              <a:t>How to process Hi-C data</a:t>
            </a:r>
            <a:endParaRPr dirty="0"/>
          </a:p>
        </p:txBody>
      </p:sp>
      <p:sp>
        <p:nvSpPr>
          <p:cNvPr id="469" name="Slide Number"/>
          <p:cNvSpPr txBox="1">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TextBox 4"/>
          <p:cNvSpPr txBox="1"/>
          <p:nvPr/>
        </p:nvSpPr>
        <p:spPr>
          <a:xfrm>
            <a:off x="3244240" y="1992754"/>
            <a:ext cx="18413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smtClean="0"/>
              <a:t>bwa</a:t>
            </a:r>
            <a:r>
              <a:rPr lang="en-US" dirty="0" smtClean="0"/>
              <a:t> mem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TextBox 13"/>
          <p:cNvSpPr txBox="1"/>
          <p:nvPr/>
        </p:nvSpPr>
        <p:spPr>
          <a:xfrm>
            <a:off x="3244240" y="2796506"/>
            <a:ext cx="18413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smtClean="0"/>
              <a:t>pairsamtools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p:cNvSpPr txBox="1"/>
          <p:nvPr/>
        </p:nvSpPr>
        <p:spPr>
          <a:xfrm>
            <a:off x="3244240" y="3548302"/>
            <a:ext cx="18413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smtClean="0"/>
              <a:t>pairsamtools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6" name="TextBox 15"/>
          <p:cNvSpPr txBox="1"/>
          <p:nvPr/>
        </p:nvSpPr>
        <p:spPr>
          <a:xfrm>
            <a:off x="3244240" y="4271654"/>
            <a:ext cx="18413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cooler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TextBox 16"/>
          <p:cNvSpPr txBox="1"/>
          <p:nvPr/>
        </p:nvSpPr>
        <p:spPr>
          <a:xfrm>
            <a:off x="3244240" y="4991116"/>
            <a:ext cx="18413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cooler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Content Placeholder 2"/>
          <p:cNvSpPr txBox="1">
            <a:spLocks noGrp="1"/>
          </p:cNvSpPr>
          <p:nvPr>
            <p:ph type="body" idx="1"/>
          </p:nvPr>
        </p:nvSpPr>
        <p:spPr>
          <a:xfrm>
            <a:off x="5336088" y="1942650"/>
            <a:ext cx="6080341" cy="4184208"/>
          </a:xfrm>
          <a:prstGeom prst="rect">
            <a:avLst/>
          </a:prstGeom>
        </p:spPr>
        <p:txBody>
          <a:bodyPr>
            <a:normAutofit lnSpcReduction="10000"/>
          </a:bodyPr>
          <a:lstStyle/>
          <a:p>
            <a:r>
              <a:rPr dirty="0"/>
              <a:t>Pipeline</a:t>
            </a:r>
          </a:p>
          <a:p>
            <a:pPr marL="685800" lvl="1" indent="-228600">
              <a:spcBef>
                <a:spcPts val="500"/>
              </a:spcBef>
              <a:defRPr sz="2400" i="1"/>
            </a:pPr>
            <a:r>
              <a:rPr dirty="0" err="1"/>
              <a:t>bwa</a:t>
            </a:r>
            <a:r>
              <a:rPr i="0" dirty="0"/>
              <a:t> – map paired-end reads</a:t>
            </a:r>
          </a:p>
          <a:p>
            <a:pPr marL="685800" lvl="1" indent="-228600">
              <a:spcBef>
                <a:spcPts val="500"/>
              </a:spcBef>
              <a:defRPr sz="2400" i="1"/>
            </a:pPr>
            <a:r>
              <a:rPr dirty="0" err="1" smtClean="0"/>
              <a:t>pair</a:t>
            </a:r>
            <a:r>
              <a:rPr lang="en-US" dirty="0" err="1" smtClean="0"/>
              <a:t>sam</a:t>
            </a:r>
            <a:r>
              <a:rPr dirty="0" err="1" smtClean="0"/>
              <a:t>tools</a:t>
            </a:r>
            <a:r>
              <a:rPr i="0" dirty="0" smtClean="0"/>
              <a:t> </a:t>
            </a:r>
            <a:r>
              <a:rPr i="0" dirty="0"/>
              <a:t>– parse mapping output, classify and filter pairs</a:t>
            </a:r>
          </a:p>
          <a:p>
            <a:pPr marL="685800" lvl="1" indent="-228600">
              <a:spcBef>
                <a:spcPts val="500"/>
              </a:spcBef>
              <a:defRPr sz="2400" i="1"/>
            </a:pPr>
            <a:r>
              <a:rPr dirty="0"/>
              <a:t>cooler</a:t>
            </a:r>
            <a:r>
              <a:rPr i="0" dirty="0"/>
              <a:t> – aggregate pairs into contact matrices and normalize</a:t>
            </a:r>
          </a:p>
          <a:p>
            <a:pPr marL="685800" lvl="1" indent="-228600">
              <a:spcBef>
                <a:spcPts val="500"/>
              </a:spcBef>
              <a:defRPr sz="2400"/>
            </a:pPr>
            <a:endParaRPr i="0" dirty="0"/>
          </a:p>
          <a:p>
            <a:pPr marL="685800" lvl="1" indent="-228600">
              <a:spcBef>
                <a:spcPts val="500"/>
              </a:spcBef>
              <a:defRPr sz="2400"/>
            </a:pPr>
            <a:endParaRPr i="0" dirty="0"/>
          </a:p>
          <a:p>
            <a:r>
              <a:rPr dirty="0"/>
              <a:t>Distiller:</a:t>
            </a:r>
          </a:p>
          <a:p>
            <a:pPr marL="685800" lvl="1" indent="-228600">
              <a:spcBef>
                <a:spcPts val="500"/>
              </a:spcBef>
              <a:defRPr sz="2400" i="1"/>
            </a:pPr>
            <a:r>
              <a:rPr dirty="0" err="1"/>
              <a:t>nextflow</a:t>
            </a:r>
            <a:r>
              <a:rPr i="0" dirty="0"/>
              <a:t>-based scalable and reproducible implementation</a:t>
            </a:r>
          </a:p>
        </p:txBody>
      </p:sp>
    </p:spTree>
    <p:extLst>
      <p:ext uri="{BB962C8B-B14F-4D97-AF65-F5344CB8AC3E}">
        <p14:creationId xmlns:p14="http://schemas.microsoft.com/office/powerpoint/2010/main" val="1411487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 Placeholder 2"/>
          <p:cNvSpPr>
            <a:spLocks noGrp="1"/>
          </p:cNvSpPr>
          <p:nvPr>
            <p:ph type="body" idx="1"/>
          </p:nvPr>
        </p:nvSpPr>
        <p:spPr>
          <a:xfrm>
            <a:off x="3118980" y="2017806"/>
            <a:ext cx="8234819" cy="3681536"/>
          </a:xfrm>
        </p:spPr>
        <p:txBody>
          <a:bodyPr>
            <a:normAutofit/>
          </a:bodyPr>
          <a:lstStyle/>
          <a:p>
            <a:r>
              <a:rPr lang="en-US" dirty="0" smtClean="0"/>
              <a:t>Align paired end reads to the reference assembly</a:t>
            </a:r>
          </a:p>
          <a:p>
            <a:r>
              <a:rPr lang="en-US" dirty="0" smtClean="0"/>
              <a:t>Historically, this was done using iterative global alignment</a:t>
            </a:r>
            <a:endParaRPr lang="en-US" dirty="0"/>
          </a:p>
          <a:p>
            <a:r>
              <a:rPr lang="en-US" dirty="0" smtClean="0"/>
              <a:t>Today, the more common approach is to use an efficient local alignment algorithm (e.g., </a:t>
            </a:r>
            <a:r>
              <a:rPr lang="en-US" dirty="0" err="1" smtClean="0"/>
              <a:t>bwa</a:t>
            </a:r>
            <a:r>
              <a:rPr lang="en-US" dirty="0" smtClean="0"/>
              <a:t>-mem)</a:t>
            </a:r>
          </a:p>
        </p:txBody>
      </p:sp>
      <p:sp>
        <p:nvSpPr>
          <p:cNvPr id="6" name="TextBox 5"/>
          <p:cNvSpPr txBox="1"/>
          <p:nvPr/>
        </p:nvSpPr>
        <p:spPr>
          <a:xfrm>
            <a:off x="3553737" y="4481608"/>
            <a:ext cx="736530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Tx/>
              <a:buChar char="-"/>
              <a:tabLst/>
            </a:pPr>
            <a:r>
              <a:rPr lang="en-US" dirty="0" smtClean="0"/>
              <a:t>More efficient</a:t>
            </a:r>
          </a:p>
          <a:p>
            <a:pPr marL="285750" marR="0" indent="-285750" algn="l" defTabSz="914400" rtl="0" fontAlgn="auto" latinLnBrk="0" hangingPunct="0">
              <a:lnSpc>
                <a:spcPct val="100000"/>
              </a:lnSpc>
              <a:spcBef>
                <a:spcPts val="0"/>
              </a:spcBef>
              <a:spcAft>
                <a:spcPts val="0"/>
              </a:spcAft>
              <a:buClrTx/>
              <a:buSzTx/>
              <a:buFontTx/>
              <a:buChar char="-"/>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More sensitive</a:t>
            </a:r>
          </a:p>
          <a:p>
            <a:pPr marL="285750" marR="0" indent="-285750" algn="l" defTabSz="914400" rtl="0" fontAlgn="auto" latinLnBrk="0" hangingPunct="0">
              <a:lnSpc>
                <a:spcPct val="100000"/>
              </a:lnSpc>
              <a:spcBef>
                <a:spcPts val="0"/>
              </a:spcBef>
              <a:spcAft>
                <a:spcPts val="0"/>
              </a:spcAft>
              <a:buClrTx/>
              <a:buSzTx/>
              <a:buFontTx/>
              <a:buChar char="-"/>
              <a:tabLst/>
            </a:pPr>
            <a:r>
              <a:rPr lang="en-US" dirty="0" smtClean="0"/>
              <a:t>Ambiguous chimeric alignments can be further processed to detect multi-point ligation events (a.k.a. C-walks)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41716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sp>
        <p:nvSpPr>
          <p:cNvPr id="3" name="Rectangle 2"/>
          <p:cNvSpPr/>
          <p:nvPr/>
        </p:nvSpPr>
        <p:spPr>
          <a:xfrm>
            <a:off x="838199" y="2783054"/>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 Placeholder 2"/>
          <p:cNvSpPr>
            <a:spLocks noGrp="1"/>
          </p:cNvSpPr>
          <p:nvPr>
            <p:ph type="body" idx="1"/>
          </p:nvPr>
        </p:nvSpPr>
        <p:spPr>
          <a:xfrm>
            <a:off x="3118980" y="2017806"/>
            <a:ext cx="8234819" cy="3681536"/>
          </a:xfrm>
        </p:spPr>
        <p:txBody>
          <a:bodyPr>
            <a:normAutofit lnSpcReduction="10000"/>
          </a:bodyPr>
          <a:lstStyle/>
          <a:p>
            <a:r>
              <a:rPr lang="en-US" dirty="0"/>
              <a:t>form Hi-C pairs by reporting the </a:t>
            </a:r>
            <a:r>
              <a:rPr lang="en-US" b="1" dirty="0"/>
              <a:t>outer-most</a:t>
            </a:r>
            <a:r>
              <a:rPr lang="en-US" dirty="0"/>
              <a:t> mapped positions and the strand on the either side of each </a:t>
            </a:r>
            <a:r>
              <a:rPr lang="en-US" dirty="0" smtClean="0"/>
              <a:t>molecule</a:t>
            </a:r>
            <a:endParaRPr lang="en-US" dirty="0"/>
          </a:p>
          <a:p>
            <a:r>
              <a:rPr lang="en-US" dirty="0" smtClean="0"/>
              <a:t>find </a:t>
            </a:r>
            <a:r>
              <a:rPr lang="en-US" dirty="0"/>
              <a:t>and </a:t>
            </a:r>
            <a:r>
              <a:rPr lang="en-US" b="1" dirty="0"/>
              <a:t>rescue </a:t>
            </a:r>
            <a:r>
              <a:rPr lang="en-US" b="1" dirty="0" smtClean="0"/>
              <a:t>chimeric </a:t>
            </a:r>
            <a:r>
              <a:rPr lang="en-US" b="1" dirty="0"/>
              <a:t>alignments </a:t>
            </a:r>
            <a:r>
              <a:rPr lang="en-US" dirty="0"/>
              <a:t>produced </a:t>
            </a:r>
            <a:r>
              <a:rPr lang="en-US" dirty="0" smtClean="0"/>
              <a:t>by </a:t>
            </a:r>
            <a:r>
              <a:rPr lang="en-US" dirty="0"/>
              <a:t>Hi-C molecules </a:t>
            </a:r>
            <a:r>
              <a:rPr lang="en-US" dirty="0" smtClean="0"/>
              <a:t>having </a:t>
            </a:r>
            <a:r>
              <a:rPr lang="en-US" dirty="0"/>
              <a:t>a sequenced ligation junction on one of the </a:t>
            </a:r>
            <a:r>
              <a:rPr lang="en-US" dirty="0" smtClean="0"/>
              <a:t>sides</a:t>
            </a:r>
            <a:endParaRPr lang="en-US" dirty="0"/>
          </a:p>
          <a:p>
            <a:r>
              <a:rPr lang="en-US" dirty="0"/>
              <a:t>m</a:t>
            </a:r>
            <a:r>
              <a:rPr lang="en-US" dirty="0" smtClean="0"/>
              <a:t>ake pair records </a:t>
            </a:r>
            <a:r>
              <a:rPr lang="en-US" b="1" dirty="0"/>
              <a:t>upper-triangular</a:t>
            </a:r>
            <a:r>
              <a:rPr lang="en-US" dirty="0"/>
              <a:t> </a:t>
            </a:r>
            <a:r>
              <a:rPr lang="en-US" dirty="0" smtClean="0"/>
              <a:t>by flipping </a:t>
            </a:r>
            <a:r>
              <a:rPr lang="en-US" dirty="0"/>
              <a:t>of the sides of Hi-C molecules such that the first side has a lower sorting index than the second </a:t>
            </a:r>
            <a:r>
              <a:rPr lang="en-US" dirty="0" smtClean="0"/>
              <a:t>side</a:t>
            </a:r>
            <a:endParaRPr lang="en-US" dirty="0"/>
          </a:p>
          <a:p>
            <a:endParaRPr lang="en-US" dirty="0" smtClean="0"/>
          </a:p>
        </p:txBody>
      </p:sp>
    </p:spTree>
    <p:extLst>
      <p:ext uri="{BB962C8B-B14F-4D97-AF65-F5344CB8AC3E}">
        <p14:creationId xmlns:p14="http://schemas.microsoft.com/office/powerpoint/2010/main" val="785516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sp>
        <p:nvSpPr>
          <p:cNvPr id="3" name="Rectangle 2"/>
          <p:cNvSpPr/>
          <p:nvPr/>
        </p:nvSpPr>
        <p:spPr>
          <a:xfrm>
            <a:off x="838199" y="2783054"/>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so</a:t>
            </a:r>
            <a:r>
              <a:rPr kumimoji="0" lang="en-US" sz="1800" b="0" i="0" u="none" strike="noStrike" cap="none" spc="0" normalizeH="0" baseline="0" dirty="0" smtClean="0">
                <a:ln>
                  <a:noFill/>
                </a:ln>
                <a:solidFill>
                  <a:srgbClr val="000000"/>
                </a:solidFill>
                <a:effectLst/>
                <a:uFillTx/>
                <a:latin typeface="+mn-lt"/>
                <a:ea typeface="+mn-ea"/>
                <a:cs typeface="+mn-cs"/>
                <a:sym typeface="Calibri"/>
              </a:rPr>
              <a:t>rt</a:t>
            </a:r>
            <a:r>
              <a:rPr kumimoji="0" lang="en-US" sz="1800" b="0" i="0" u="none" strike="noStrike" cap="none" spc="0" normalizeH="0" dirty="0" smtClean="0">
                <a:ln>
                  <a:noFill/>
                </a:ln>
                <a:solidFill>
                  <a:srgbClr val="000000"/>
                </a:solidFill>
                <a:effectLst/>
                <a:uFillTx/>
                <a:latin typeface="+mn-lt"/>
                <a:ea typeface="+mn-ea"/>
                <a:cs typeface="+mn-cs"/>
                <a:sym typeface="Calibri"/>
              </a:rPr>
              <a: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Shape 192" descr="Shape 192"/>
          <p:cNvPicPr>
            <a:picLocks noChangeAspect="1"/>
          </p:cNvPicPr>
          <p:nvPr/>
        </p:nvPicPr>
        <p:blipFill>
          <a:blip r:embed="rId2">
            <a:extLst/>
          </a:blip>
          <a:stretch>
            <a:fillRect/>
          </a:stretch>
        </p:blipFill>
        <p:spPr>
          <a:xfrm>
            <a:off x="3470579" y="-10230"/>
            <a:ext cx="7883222" cy="6857999"/>
          </a:xfrm>
          <a:prstGeom prst="rect">
            <a:avLst/>
          </a:prstGeom>
          <a:ln w="12700">
            <a:miter lim="400000"/>
          </a:ln>
        </p:spPr>
      </p:pic>
      <p:sp>
        <p:nvSpPr>
          <p:cNvPr id="4" name="Rectangle 3"/>
          <p:cNvSpPr/>
          <p:nvPr/>
        </p:nvSpPr>
        <p:spPr>
          <a:xfrm>
            <a:off x="3570513" y="5429513"/>
            <a:ext cx="5995555" cy="1018324"/>
          </a:xfrm>
          <a:prstGeom prst="rect">
            <a:avLst/>
          </a:prstGeom>
          <a:noFill/>
          <a:ln w="2540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TextBox 1"/>
          <p:cNvSpPr txBox="1"/>
          <p:nvPr/>
        </p:nvSpPr>
        <p:spPr>
          <a:xfrm>
            <a:off x="838198" y="5615510"/>
            <a:ext cx="223810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Unambiguous pairs:</a:t>
            </a:r>
          </a:p>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FF0000"/>
                </a:solidFill>
              </a:rPr>
              <a:t>LL + CX</a:t>
            </a:r>
            <a:endParaRPr kumimoji="0" lang="en-US" sz="1800" b="0" i="0" u="none" strike="noStrike" cap="none" spc="0" normalizeH="0" baseline="0" dirty="0">
              <a:ln>
                <a:noFill/>
              </a:ln>
              <a:solidFill>
                <a:srgbClr val="FF0000"/>
              </a:solidFill>
              <a:effectLst/>
              <a:uFillTx/>
              <a:sym typeface="Calibri"/>
            </a:endParaRPr>
          </a:p>
        </p:txBody>
      </p:sp>
    </p:spTree>
    <p:extLst>
      <p:ext uri="{BB962C8B-B14F-4D97-AF65-F5344CB8AC3E}">
        <p14:creationId xmlns:p14="http://schemas.microsoft.com/office/powerpoint/2010/main" val="246629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p:cNvPicPr>
            <a:picLocks noChangeAspect="1"/>
          </p:cNvPicPr>
          <p:nvPr/>
        </p:nvPicPr>
        <p:blipFill rotWithShape="1">
          <a:blip r:embed="rId2"/>
          <a:srcRect l="14365" r="16904"/>
          <a:stretch/>
        </p:blipFill>
        <p:spPr>
          <a:xfrm>
            <a:off x="3655600" y="293332"/>
            <a:ext cx="3754924" cy="2861650"/>
          </a:xfrm>
          <a:prstGeom prst="rect">
            <a:avLst/>
          </a:prstGeom>
        </p:spPr>
      </p:pic>
      <p:pic>
        <p:nvPicPr>
          <p:cNvPr id="14" name="Picture 13"/>
          <p:cNvPicPr>
            <a:picLocks noChangeAspect="1"/>
          </p:cNvPicPr>
          <p:nvPr/>
        </p:nvPicPr>
        <p:blipFill>
          <a:blip r:embed="rId3"/>
          <a:stretch>
            <a:fillRect/>
          </a:stretch>
        </p:blipFill>
        <p:spPr>
          <a:xfrm>
            <a:off x="8874300" y="2892672"/>
            <a:ext cx="3000373" cy="3858293"/>
          </a:xfrm>
          <a:prstGeom prst="rect">
            <a:avLst/>
          </a:prstGeom>
        </p:spPr>
      </p:pic>
      <p:pic>
        <p:nvPicPr>
          <p:cNvPr id="15" name="Picture 14"/>
          <p:cNvPicPr>
            <a:picLocks noChangeAspect="1"/>
          </p:cNvPicPr>
          <p:nvPr/>
        </p:nvPicPr>
        <p:blipFill>
          <a:blip r:embed="rId4"/>
          <a:stretch>
            <a:fillRect/>
          </a:stretch>
        </p:blipFill>
        <p:spPr>
          <a:xfrm>
            <a:off x="3020576" y="3385594"/>
            <a:ext cx="5575300" cy="2400300"/>
          </a:xfrm>
          <a:prstGeom prst="rect">
            <a:avLst/>
          </a:prstGeom>
        </p:spPr>
      </p:pic>
    </p:spTree>
    <p:extLst>
      <p:ext uri="{BB962C8B-B14F-4D97-AF65-F5344CB8AC3E}">
        <p14:creationId xmlns:p14="http://schemas.microsoft.com/office/powerpoint/2010/main" val="3978653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40</a:t>
            </a:fld>
            <a:endParaRPr/>
          </a:p>
        </p:txBody>
      </p:sp>
      <p:sp>
        <p:nvSpPr>
          <p:cNvPr id="3" name="Rectangle 2"/>
          <p:cNvSpPr/>
          <p:nvPr/>
        </p:nvSpPr>
        <p:spPr>
          <a:xfrm>
            <a:off x="838199" y="2783054"/>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so</a:t>
            </a:r>
            <a:r>
              <a:rPr kumimoji="0" lang="en-US" sz="1800" b="0" i="0" u="none" strike="noStrike" cap="none" spc="0" normalizeH="0" baseline="0" dirty="0" smtClean="0">
                <a:ln>
                  <a:noFill/>
                </a:ln>
                <a:solidFill>
                  <a:srgbClr val="000000"/>
                </a:solidFill>
                <a:effectLst/>
                <a:uFillTx/>
                <a:latin typeface="+mn-lt"/>
                <a:ea typeface="+mn-ea"/>
                <a:cs typeface="+mn-cs"/>
                <a:sym typeface="Calibri"/>
              </a:rPr>
              <a:t>rt</a:t>
            </a:r>
            <a:r>
              <a:rPr kumimoji="0" lang="en-US" sz="1800" b="0" i="0" u="none" strike="noStrike" cap="none" spc="0" normalizeH="0" dirty="0" smtClean="0">
                <a:ln>
                  <a:noFill/>
                </a:ln>
                <a:solidFill>
                  <a:srgbClr val="000000"/>
                </a:solidFill>
                <a:effectLst/>
                <a:uFillTx/>
                <a:latin typeface="+mn-lt"/>
                <a:ea typeface="+mn-ea"/>
                <a:cs typeface="+mn-cs"/>
                <a:sym typeface="Calibri"/>
              </a:rPr>
              <a: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 name="TextBox 1"/>
          <p:cNvSpPr txBox="1"/>
          <p:nvPr/>
        </p:nvSpPr>
        <p:spPr>
          <a:xfrm>
            <a:off x="3670126" y="713951"/>
            <a:ext cx="5561556"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Calibri"/>
              </a:rPr>
              <a:t>Chromosome</a:t>
            </a:r>
            <a:r>
              <a:rPr kumimoji="0" lang="en-US" sz="3200" b="0" i="0" u="none" strike="noStrike" cap="none" spc="0" normalizeH="0" dirty="0" smtClean="0">
                <a:ln>
                  <a:noFill/>
                </a:ln>
                <a:solidFill>
                  <a:srgbClr val="000000"/>
                </a:solidFill>
                <a:effectLst/>
                <a:uFillTx/>
                <a:latin typeface="+mn-lt"/>
                <a:ea typeface="+mn-ea"/>
                <a:cs typeface="+mn-cs"/>
                <a:sym typeface="Calibri"/>
              </a:rPr>
              <a:t> order matters!</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grpSp>
        <p:nvGrpSpPr>
          <p:cNvPr id="28" name="Group 27"/>
          <p:cNvGrpSpPr/>
          <p:nvPr/>
        </p:nvGrpSpPr>
        <p:grpSpPr>
          <a:xfrm>
            <a:off x="4083486" y="1925762"/>
            <a:ext cx="4314374" cy="4311449"/>
            <a:chOff x="4083486" y="1925762"/>
            <a:chExt cx="4314374" cy="4311449"/>
          </a:xfrm>
        </p:grpSpPr>
        <p:sp>
          <p:nvSpPr>
            <p:cNvPr id="5" name="Rectangle 4"/>
            <p:cNvSpPr/>
            <p:nvPr/>
          </p:nvSpPr>
          <p:spPr>
            <a:xfrm>
              <a:off x="4083486" y="1936200"/>
              <a:ext cx="4286397" cy="428639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7" name="Straight Connector 6"/>
            <p:cNvCxnSpPr/>
            <p:nvPr/>
          </p:nvCxnSpPr>
          <p:spPr>
            <a:xfrm>
              <a:off x="4083486" y="1936200"/>
              <a:ext cx="4286397" cy="4286397"/>
            </a:xfrm>
            <a:prstGeom prst="line">
              <a:avLst/>
            </a:prstGeom>
            <a:ln/>
          </p:spPr>
          <p:style>
            <a:lnRef idx="2">
              <a:schemeClr val="dk1"/>
            </a:lnRef>
            <a:fillRef idx="1">
              <a:schemeClr val="lt1"/>
            </a:fillRef>
            <a:effectRef idx="0">
              <a:schemeClr val="dk1"/>
            </a:effectRef>
            <a:fontRef idx="minor">
              <a:schemeClr val="dk1"/>
            </a:fontRef>
          </p:style>
        </p:cxnSp>
        <p:grpSp>
          <p:nvGrpSpPr>
            <p:cNvPr id="15" name="Group 14"/>
            <p:cNvGrpSpPr/>
            <p:nvPr/>
          </p:nvGrpSpPr>
          <p:grpSpPr>
            <a:xfrm>
              <a:off x="5085567" y="1925762"/>
              <a:ext cx="2734846" cy="4311449"/>
              <a:chOff x="5085567" y="1925762"/>
              <a:chExt cx="2734846" cy="4311449"/>
            </a:xfrm>
          </p:grpSpPr>
          <p:cxnSp>
            <p:nvCxnSpPr>
              <p:cNvPr id="14" name="Straight Connector 13"/>
              <p:cNvCxnSpPr/>
              <p:nvPr/>
            </p:nvCxnSpPr>
            <p:spPr>
              <a:xfrm>
                <a:off x="5085567" y="1936200"/>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16" name="Straight Connector 15"/>
              <p:cNvCxnSpPr/>
              <p:nvPr/>
            </p:nvCxnSpPr>
            <p:spPr>
              <a:xfrm>
                <a:off x="5939423" y="1950814"/>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17" name="Straight Connector 16"/>
              <p:cNvCxnSpPr/>
              <p:nvPr/>
            </p:nvCxnSpPr>
            <p:spPr>
              <a:xfrm>
                <a:off x="6653405" y="1925762"/>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18" name="Straight Connector 17"/>
              <p:cNvCxnSpPr/>
              <p:nvPr/>
            </p:nvCxnSpPr>
            <p:spPr>
              <a:xfrm>
                <a:off x="7269268" y="1936200"/>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19" name="Straight Connector 18"/>
              <p:cNvCxnSpPr/>
              <p:nvPr/>
            </p:nvCxnSpPr>
            <p:spPr>
              <a:xfrm>
                <a:off x="7820413" y="1950814"/>
                <a:ext cx="0" cy="4286397"/>
              </a:xfrm>
              <a:prstGeom prst="line">
                <a:avLst/>
              </a:prstGeom>
              <a:ln/>
            </p:spPr>
            <p:style>
              <a:lnRef idx="2">
                <a:schemeClr val="dk1"/>
              </a:lnRef>
              <a:fillRef idx="1">
                <a:schemeClr val="lt1"/>
              </a:fillRef>
              <a:effectRef idx="0">
                <a:schemeClr val="dk1"/>
              </a:effectRef>
              <a:fontRef idx="minor">
                <a:schemeClr val="dk1"/>
              </a:fontRef>
            </p:style>
          </p:cxnSp>
        </p:grpSp>
        <p:grpSp>
          <p:nvGrpSpPr>
            <p:cNvPr id="21" name="Group 20"/>
            <p:cNvGrpSpPr/>
            <p:nvPr/>
          </p:nvGrpSpPr>
          <p:grpSpPr>
            <a:xfrm rot="5400000">
              <a:off x="4874713" y="2153318"/>
              <a:ext cx="2734846" cy="4311449"/>
              <a:chOff x="5085567" y="1925762"/>
              <a:chExt cx="2734846" cy="4311449"/>
            </a:xfrm>
          </p:grpSpPr>
          <p:cxnSp>
            <p:nvCxnSpPr>
              <p:cNvPr id="22" name="Straight Connector 21"/>
              <p:cNvCxnSpPr/>
              <p:nvPr/>
            </p:nvCxnSpPr>
            <p:spPr>
              <a:xfrm>
                <a:off x="5085567" y="1936200"/>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23" name="Straight Connector 22"/>
              <p:cNvCxnSpPr/>
              <p:nvPr/>
            </p:nvCxnSpPr>
            <p:spPr>
              <a:xfrm>
                <a:off x="5939423" y="1950814"/>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24" name="Straight Connector 23"/>
              <p:cNvCxnSpPr/>
              <p:nvPr/>
            </p:nvCxnSpPr>
            <p:spPr>
              <a:xfrm>
                <a:off x="6653405" y="1925762"/>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25" name="Straight Connector 24"/>
              <p:cNvCxnSpPr/>
              <p:nvPr/>
            </p:nvCxnSpPr>
            <p:spPr>
              <a:xfrm>
                <a:off x="7269268" y="1936200"/>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a:xfrm>
                <a:off x="7820413" y="1950814"/>
                <a:ext cx="0" cy="4286397"/>
              </a:xfrm>
              <a:prstGeom prst="line">
                <a:avLst/>
              </a:prstGeom>
              <a:ln/>
            </p:spPr>
            <p:style>
              <a:lnRef idx="2">
                <a:schemeClr val="dk1"/>
              </a:lnRef>
              <a:fillRef idx="1">
                <a:schemeClr val="lt1"/>
              </a:fillRef>
              <a:effectRef idx="0">
                <a:schemeClr val="dk1"/>
              </a:effectRef>
              <a:fontRef idx="minor">
                <a:schemeClr val="dk1"/>
              </a:fontRef>
            </p:style>
          </p:cxnSp>
        </p:grpSp>
      </p:grpSp>
      <p:sp>
        <p:nvSpPr>
          <p:cNvPr id="27" name="Right Triangle 26"/>
          <p:cNvSpPr/>
          <p:nvPr/>
        </p:nvSpPr>
        <p:spPr>
          <a:xfrm rot="10800000">
            <a:off x="4136515" y="1950814"/>
            <a:ext cx="4289323" cy="4311449"/>
          </a:xfrm>
          <a:prstGeom prst="rtTriangle">
            <a:avLst/>
          </a:prstGeom>
          <a:solidFill>
            <a:schemeClr val="accent2">
              <a:lumMod val="75000"/>
              <a:alpha val="6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p:cNvSpPr txBox="1"/>
          <p:nvPr/>
        </p:nvSpPr>
        <p:spPr>
          <a:xfrm>
            <a:off x="4283901"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chr1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1" name="TextBox 30"/>
          <p:cNvSpPr txBox="1"/>
          <p:nvPr/>
        </p:nvSpPr>
        <p:spPr>
          <a:xfrm>
            <a:off x="5275336"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chr2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2" name="TextBox 31"/>
          <p:cNvSpPr txBox="1"/>
          <p:nvPr/>
        </p:nvSpPr>
        <p:spPr>
          <a:xfrm>
            <a:off x="6042542"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chr3</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3" name="TextBox 32"/>
          <p:cNvSpPr txBox="1"/>
          <p:nvPr/>
        </p:nvSpPr>
        <p:spPr>
          <a:xfrm>
            <a:off x="6683456"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chr4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4" name="TextBox 33"/>
          <p:cNvSpPr txBox="1"/>
          <p:nvPr/>
        </p:nvSpPr>
        <p:spPr>
          <a:xfrm>
            <a:off x="7274266"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chr5</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5" name="TextBox 34"/>
          <p:cNvSpPr txBox="1"/>
          <p:nvPr/>
        </p:nvSpPr>
        <p:spPr>
          <a:xfrm>
            <a:off x="7952758"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0" name="TextBox 29"/>
          <p:cNvSpPr txBox="1"/>
          <p:nvPr/>
        </p:nvSpPr>
        <p:spPr>
          <a:xfrm>
            <a:off x="8743167" y="2017807"/>
            <a:ext cx="2906038"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In contact lists, contact</a:t>
            </a:r>
            <a:r>
              <a:rPr kumimoji="0" lang="en-US" sz="1800" b="0" i="0" u="none" strike="noStrike" cap="none" spc="0" normalizeH="0" baseline="0" dirty="0" smtClean="0">
                <a:ln>
                  <a:noFill/>
                </a:ln>
                <a:solidFill>
                  <a:srgbClr val="000000"/>
                </a:solidFill>
                <a:effectLst/>
                <a:uFillTx/>
                <a:latin typeface="+mn-lt"/>
                <a:ea typeface="+mn-ea"/>
                <a:cs typeface="+mn-cs"/>
                <a:sym typeface="Calibri"/>
              </a:rPr>
              <a:t> records should reflect a given chromosome</a:t>
            </a:r>
            <a:r>
              <a:rPr kumimoji="0" lang="en-US" sz="1800" b="0" i="0" u="none" strike="noStrike" cap="none" spc="0" normalizeH="0" dirty="0" smtClean="0">
                <a:ln>
                  <a:noFill/>
                </a:ln>
                <a:solidFill>
                  <a:srgbClr val="000000"/>
                </a:solidFill>
                <a:effectLst/>
                <a:uFillTx/>
                <a:latin typeface="+mn-lt"/>
                <a:ea typeface="+mn-ea"/>
                <a:cs typeface="+mn-cs"/>
                <a:sym typeface="Calibri"/>
              </a:rPr>
              <a:t> order so that contacts lie exclusively in the upper triangle of the map tiled using that chromosome order.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p:cNvSpPr txBox="1"/>
          <p:nvPr/>
        </p:nvSpPr>
        <p:spPr>
          <a:xfrm>
            <a:off x="8743167" y="4509457"/>
            <a:ext cx="337045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rgbClr val="C00000"/>
                </a:solidFill>
                <a:effectLst/>
                <a:uFillTx/>
                <a:latin typeface="Courier New" panose="02070309020205020404" pitchFamily="49" charset="0"/>
                <a:cs typeface="Courier New" panose="02070309020205020404" pitchFamily="49" charset="0"/>
                <a:sym typeface="Calibri"/>
              </a:rPr>
              <a:t>chrom1, pos</a:t>
            </a:r>
            <a:r>
              <a:rPr lang="en-US" sz="1400" dirty="0" smtClean="0">
                <a:solidFill>
                  <a:srgbClr val="C00000"/>
                </a:solidFill>
                <a:latin typeface="Courier New" panose="02070309020205020404" pitchFamily="49" charset="0"/>
                <a:cs typeface="Courier New" panose="02070309020205020404" pitchFamily="49" charset="0"/>
              </a:rPr>
              <a:t>1</a:t>
            </a:r>
            <a:r>
              <a:rPr lang="en-US" sz="1400" dirty="0" smtClean="0">
                <a:latin typeface="Courier New" panose="02070309020205020404" pitchFamily="49" charset="0"/>
                <a:cs typeface="Courier New" panose="02070309020205020404" pitchFamily="49" charset="0"/>
              </a:rPr>
              <a:t>, </a:t>
            </a:r>
            <a:r>
              <a:rPr lang="en-US" sz="1400" dirty="0" smtClean="0">
                <a:solidFill>
                  <a:schemeClr val="accent1">
                    <a:lumMod val="75000"/>
                  </a:schemeClr>
                </a:solidFill>
                <a:latin typeface="Courier New" panose="02070309020205020404" pitchFamily="49" charset="0"/>
                <a:cs typeface="Courier New" panose="02070309020205020404" pitchFamily="49" charset="0"/>
              </a:rPr>
              <a:t>chrom2, pos2, …</a:t>
            </a:r>
            <a:endParaRPr kumimoji="0" lang="en-US" sz="1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Tree>
    <p:extLst>
      <p:ext uri="{BB962C8B-B14F-4D97-AF65-F5344CB8AC3E}">
        <p14:creationId xmlns:p14="http://schemas.microsoft.com/office/powerpoint/2010/main" val="2968470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 Placeholder 2"/>
          <p:cNvSpPr>
            <a:spLocks noGrp="1"/>
          </p:cNvSpPr>
          <p:nvPr>
            <p:ph type="body" idx="1"/>
          </p:nvPr>
        </p:nvSpPr>
        <p:spPr>
          <a:xfrm>
            <a:off x="3118980" y="2017806"/>
            <a:ext cx="8234819" cy="4159156"/>
          </a:xfrm>
        </p:spPr>
        <p:txBody>
          <a:bodyPr/>
          <a:lstStyle/>
          <a:p>
            <a:r>
              <a:rPr lang="en-US" dirty="0"/>
              <a:t>remove PCR duplicates by finding pairs of entries with both sides mapped to similar genomic locations (+/- N </a:t>
            </a:r>
            <a:r>
              <a:rPr lang="en-US" dirty="0" err="1"/>
              <a:t>bp</a:t>
            </a:r>
            <a:r>
              <a:rPr lang="en-US" dirty="0" smtClean="0"/>
              <a:t>)</a:t>
            </a:r>
          </a:p>
          <a:p>
            <a:pPr marL="0" indent="0">
              <a:buNone/>
            </a:pPr>
            <a:endParaRPr lang="en-US" dirty="0"/>
          </a:p>
          <a:p>
            <a:r>
              <a:rPr lang="en-US" dirty="0"/>
              <a:t>optionally output the PCR duplicate entries into a separate </a:t>
            </a:r>
            <a:r>
              <a:rPr lang="en-US" dirty="0" smtClean="0"/>
              <a:t>file for QC</a:t>
            </a:r>
            <a:endParaRPr lang="en-US" dirty="0"/>
          </a:p>
          <a:p>
            <a:pPr marL="0" indent="0">
              <a:buNone/>
            </a:pPr>
            <a:endParaRPr lang="en-US" dirty="0"/>
          </a:p>
        </p:txBody>
      </p:sp>
    </p:spTree>
    <p:extLst>
      <p:ext uri="{BB962C8B-B14F-4D97-AF65-F5344CB8AC3E}">
        <p14:creationId xmlns:p14="http://schemas.microsoft.com/office/powerpoint/2010/main" val="3577233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42</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so</a:t>
            </a:r>
            <a:r>
              <a:rPr kumimoji="0" lang="en-US" sz="1800" b="0" i="0" u="none" strike="noStrike" cap="none" spc="0" normalizeH="0" baseline="0" dirty="0" smtClean="0">
                <a:ln>
                  <a:noFill/>
                </a:ln>
                <a:solidFill>
                  <a:srgbClr val="000000"/>
                </a:solidFill>
                <a:effectLst/>
                <a:uFillTx/>
                <a:latin typeface="+mn-lt"/>
                <a:ea typeface="+mn-ea"/>
                <a:cs typeface="+mn-cs"/>
                <a:sym typeface="Calibri"/>
              </a:rPr>
              <a:t>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3" name="Picture 4" descr="Picture 4"/>
          <p:cNvPicPr>
            <a:picLocks noChangeAspect="1"/>
          </p:cNvPicPr>
          <p:nvPr/>
        </p:nvPicPr>
        <p:blipFill rotWithShape="1">
          <a:blip r:embed="rId2">
            <a:extLst/>
          </a:blip>
          <a:srcRect r="26521"/>
          <a:stretch/>
        </p:blipFill>
        <p:spPr>
          <a:xfrm>
            <a:off x="3852772" y="2017806"/>
            <a:ext cx="6481201" cy="3235306"/>
          </a:xfrm>
          <a:prstGeom prst="rect">
            <a:avLst/>
          </a:prstGeom>
          <a:ln w="12700">
            <a:miter lim="400000"/>
          </a:ln>
        </p:spPr>
      </p:pic>
      <p:sp>
        <p:nvSpPr>
          <p:cNvPr id="14" name="TextBox 13"/>
          <p:cNvSpPr txBox="1"/>
          <p:nvPr/>
        </p:nvSpPr>
        <p:spPr>
          <a:xfrm>
            <a:off x="3131507" y="713951"/>
            <a:ext cx="7858103"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smtClean="0"/>
              <a:t>Genomic proximity and informative ligation products</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9858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43</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so</a:t>
            </a:r>
            <a:r>
              <a:rPr kumimoji="0" lang="en-US" sz="1800" b="0" i="0" u="none" strike="noStrike" cap="none" spc="0" normalizeH="0" baseline="0" dirty="0" smtClean="0">
                <a:ln>
                  <a:noFill/>
                </a:ln>
                <a:solidFill>
                  <a:srgbClr val="000000"/>
                </a:solidFill>
                <a:effectLst/>
                <a:uFillTx/>
                <a:latin typeface="+mn-lt"/>
                <a:ea typeface="+mn-ea"/>
                <a:cs typeface="+mn-cs"/>
                <a:sym typeface="Calibri"/>
              </a:rPr>
              <a:t>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TextBox 13"/>
          <p:cNvSpPr txBox="1"/>
          <p:nvPr/>
        </p:nvSpPr>
        <p:spPr>
          <a:xfrm>
            <a:off x="3131507" y="713951"/>
            <a:ext cx="7858103"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smtClean="0"/>
              <a:t>Genomic proximity and informative ligation products</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grpSp>
        <p:nvGrpSpPr>
          <p:cNvPr id="4" name="Group 3"/>
          <p:cNvGrpSpPr/>
          <p:nvPr/>
        </p:nvGrpSpPr>
        <p:grpSpPr>
          <a:xfrm>
            <a:off x="3696016" y="1951591"/>
            <a:ext cx="6275298" cy="4252756"/>
            <a:chOff x="3617639" y="1951591"/>
            <a:chExt cx="6275298" cy="4252756"/>
          </a:xfrm>
        </p:grpSpPr>
        <p:pic>
          <p:nvPicPr>
            <p:cNvPr id="5" name="Picture 4"/>
            <p:cNvPicPr>
              <a:picLocks noChangeAspect="1"/>
            </p:cNvPicPr>
            <p:nvPr/>
          </p:nvPicPr>
          <p:blipFill>
            <a:blip r:embed="rId2"/>
            <a:stretch>
              <a:fillRect/>
            </a:stretch>
          </p:blipFill>
          <p:spPr>
            <a:xfrm>
              <a:off x="3617639" y="1951591"/>
              <a:ext cx="6275298" cy="4252756"/>
            </a:xfrm>
            <a:prstGeom prst="rect">
              <a:avLst/>
            </a:prstGeom>
          </p:spPr>
        </p:pic>
        <p:sp>
          <p:nvSpPr>
            <p:cNvPr id="2" name="TextBox 1"/>
            <p:cNvSpPr txBox="1"/>
            <p:nvPr/>
          </p:nvSpPr>
          <p:spPr>
            <a:xfrm>
              <a:off x="5677988" y="2166839"/>
              <a:ext cx="125403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Enriched</a:t>
              </a:r>
              <a:r>
                <a:rPr kumimoji="0" lang="en-US" sz="1200" b="0" i="0" u="none" strike="noStrike" cap="none" spc="0" normalizeH="0" dirty="0" smtClean="0">
                  <a:ln>
                    <a:noFill/>
                  </a:ln>
                  <a:solidFill>
                    <a:srgbClr val="000000"/>
                  </a:solidFill>
                  <a:effectLst/>
                  <a:uFillTx/>
                  <a:latin typeface="+mn-lt"/>
                  <a:ea typeface="+mn-ea"/>
                  <a:cs typeface="+mn-cs"/>
                  <a:sym typeface="Calibri"/>
                </a:rPr>
                <a:t> in dangling ends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p:cNvSpPr txBox="1"/>
            <p:nvPr/>
          </p:nvSpPr>
          <p:spPr>
            <a:xfrm>
              <a:off x="5900058" y="3174821"/>
              <a:ext cx="103196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Enriched</a:t>
              </a:r>
              <a:r>
                <a:rPr kumimoji="0" lang="en-US" sz="1200" b="0" i="0" u="none" strike="noStrike" cap="none" spc="0" normalizeH="0" dirty="0" smtClean="0">
                  <a:ln>
                    <a:noFill/>
                  </a:ln>
                  <a:solidFill>
                    <a:srgbClr val="000000"/>
                  </a:solidFill>
                  <a:effectLst/>
                  <a:uFillTx/>
                  <a:latin typeface="+mn-lt"/>
                  <a:ea typeface="+mn-ea"/>
                  <a:cs typeface="+mn-cs"/>
                  <a:sym typeface="Calibri"/>
                </a:rPr>
                <a:t> in self circles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2142677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 Placeholder 2"/>
          <p:cNvSpPr>
            <a:spLocks noGrp="1"/>
          </p:cNvSpPr>
          <p:nvPr>
            <p:ph type="body" idx="1"/>
          </p:nvPr>
        </p:nvSpPr>
        <p:spPr>
          <a:xfrm>
            <a:off x="3544865" y="1741119"/>
            <a:ext cx="8046929" cy="4572000"/>
          </a:xfrm>
        </p:spPr>
        <p:txBody>
          <a:bodyPr>
            <a:normAutofit/>
          </a:bodyPr>
          <a:lstStyle/>
          <a:p>
            <a:r>
              <a:rPr lang="en-US" dirty="0"/>
              <a:t>Proximity filtering</a:t>
            </a:r>
          </a:p>
          <a:p>
            <a:pPr lvl="1"/>
            <a:r>
              <a:rPr lang="en-US" dirty="0"/>
              <a:t>Filter pairs within fragments</a:t>
            </a:r>
          </a:p>
          <a:p>
            <a:pPr lvl="1"/>
            <a:r>
              <a:rPr lang="en-US" dirty="0"/>
              <a:t>Remove/ignore </a:t>
            </a:r>
            <a:r>
              <a:rPr lang="en-US" dirty="0" smtClean="0"/>
              <a:t>diagonals</a:t>
            </a:r>
          </a:p>
          <a:p>
            <a:r>
              <a:rPr lang="en-US" dirty="0" smtClean="0"/>
              <a:t>Bin quality filtering</a:t>
            </a:r>
          </a:p>
          <a:p>
            <a:pPr lvl="1"/>
            <a:r>
              <a:rPr lang="en-US" dirty="0" smtClean="0"/>
              <a:t>Bins with poor coverage</a:t>
            </a:r>
          </a:p>
          <a:p>
            <a:pPr lvl="2"/>
            <a:r>
              <a:rPr lang="en-US" dirty="0" smtClean="0"/>
              <a:t>Cutoff on row sum, </a:t>
            </a:r>
            <a:r>
              <a:rPr lang="en-US" dirty="0" err="1" smtClean="0"/>
              <a:t>nnz</a:t>
            </a:r>
            <a:endParaRPr lang="en-US" dirty="0" smtClean="0"/>
          </a:p>
          <a:p>
            <a:pPr lvl="2"/>
            <a:r>
              <a:rPr lang="en-US" dirty="0" smtClean="0"/>
              <a:t>Truncate the tails of the row sum distribution (MAD-max)</a:t>
            </a:r>
          </a:p>
          <a:p>
            <a:r>
              <a:rPr lang="en-US" dirty="0" smtClean="0"/>
              <a:t>Other artifacts</a:t>
            </a:r>
            <a:endParaRPr lang="en-US" dirty="0"/>
          </a:p>
          <a:p>
            <a:pPr lvl="2"/>
            <a:r>
              <a:rPr lang="en-US" dirty="0" smtClean="0"/>
              <a:t>SVs, translocations</a:t>
            </a:r>
          </a:p>
          <a:p>
            <a:r>
              <a:rPr lang="en-US" dirty="0" smtClean="0"/>
              <a:t>Can be done before or after binning</a:t>
            </a:r>
          </a:p>
        </p:txBody>
      </p:sp>
    </p:spTree>
    <p:extLst>
      <p:ext uri="{BB962C8B-B14F-4D97-AF65-F5344CB8AC3E}">
        <p14:creationId xmlns:p14="http://schemas.microsoft.com/office/powerpoint/2010/main" val="4150431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6597579" y="2289873"/>
            <a:ext cx="4516867" cy="3379465"/>
            <a:chOff x="2769136" y="3600171"/>
            <a:chExt cx="3858220" cy="2886672"/>
          </a:xfrm>
        </p:grpSpPr>
        <p:pic>
          <p:nvPicPr>
            <p:cNvPr id="1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5788" t="4237" r="1" b="45261"/>
            <a:stretch/>
          </p:blipFill>
          <p:spPr bwMode="auto">
            <a:xfrm>
              <a:off x="2785146" y="3600171"/>
              <a:ext cx="3842210" cy="2724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2769136" y="3600171"/>
              <a:ext cx="339054"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85145" y="6029643"/>
              <a:ext cx="68379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FISH or C?</a:t>
            </a:r>
            <a:endParaRPr lang="en-US" dirty="0"/>
          </a:p>
        </p:txBody>
      </p:sp>
      <p:sp>
        <p:nvSpPr>
          <p:cNvPr id="4" name="Text Placeholder 3"/>
          <p:cNvSpPr>
            <a:spLocks noGrp="1"/>
          </p:cNvSpPr>
          <p:nvPr>
            <p:ph type="body" idx="1"/>
          </p:nvPr>
        </p:nvSpPr>
        <p:spPr>
          <a:xfrm>
            <a:off x="1752600" y="3647400"/>
            <a:ext cx="4495800" cy="639762"/>
          </a:xfrm>
        </p:spPr>
        <p:txBody>
          <a:bodyPr>
            <a:normAutofit fontScale="92500"/>
          </a:bodyPr>
          <a:lstStyle/>
          <a:p>
            <a:r>
              <a:rPr lang="en-US" dirty="0" smtClean="0"/>
              <a:t>Chromosome Conformation Capture</a:t>
            </a:r>
            <a:endParaRPr lang="en-US" dirty="0"/>
          </a:p>
        </p:txBody>
      </p:sp>
      <p:sp>
        <p:nvSpPr>
          <p:cNvPr id="3" name="Content Placeholder 2"/>
          <p:cNvSpPr>
            <a:spLocks noGrp="1"/>
          </p:cNvSpPr>
          <p:nvPr>
            <p:ph sz="half" idx="2"/>
          </p:nvPr>
        </p:nvSpPr>
        <p:spPr>
          <a:xfrm>
            <a:off x="1752600" y="4287162"/>
            <a:ext cx="4344988" cy="1961239"/>
          </a:xfrm>
        </p:spPr>
        <p:txBody>
          <a:bodyPr>
            <a:normAutofit lnSpcReduction="10000"/>
          </a:bodyPr>
          <a:lstStyle/>
          <a:p>
            <a:r>
              <a:rPr lang="en-US" dirty="0"/>
              <a:t>In general: population</a:t>
            </a:r>
          </a:p>
          <a:p>
            <a:r>
              <a:rPr lang="en-US" b="1" dirty="0" smtClean="0"/>
              <a:t>Contact frequency</a:t>
            </a:r>
          </a:p>
          <a:p>
            <a:pPr lvl="1"/>
            <a:r>
              <a:rPr lang="en-US" dirty="0" smtClean="0"/>
              <a:t>Capture radius dependent</a:t>
            </a:r>
          </a:p>
          <a:p>
            <a:pPr lvl="1"/>
            <a:r>
              <a:rPr lang="en-US" dirty="0" smtClean="0"/>
              <a:t>Long distances in close proximity</a:t>
            </a:r>
          </a:p>
          <a:p>
            <a:endParaRPr lang="en-US" dirty="0" smtClean="0"/>
          </a:p>
        </p:txBody>
      </p:sp>
      <p:sp>
        <p:nvSpPr>
          <p:cNvPr id="5" name="Text Placeholder 4"/>
          <p:cNvSpPr>
            <a:spLocks noGrp="1"/>
          </p:cNvSpPr>
          <p:nvPr>
            <p:ph type="body" sz="quarter" idx="3"/>
          </p:nvPr>
        </p:nvSpPr>
        <p:spPr>
          <a:xfrm>
            <a:off x="1771343" y="1286018"/>
            <a:ext cx="4191000" cy="639762"/>
          </a:xfrm>
        </p:spPr>
        <p:txBody>
          <a:bodyPr>
            <a:normAutofit/>
          </a:bodyPr>
          <a:lstStyle/>
          <a:p>
            <a:r>
              <a:rPr lang="en-US" sz="2200" dirty="0"/>
              <a:t>FISH</a:t>
            </a:r>
          </a:p>
        </p:txBody>
      </p:sp>
      <p:sp>
        <p:nvSpPr>
          <p:cNvPr id="6" name="Content Placeholder 5"/>
          <p:cNvSpPr>
            <a:spLocks noGrp="1"/>
          </p:cNvSpPr>
          <p:nvPr>
            <p:ph sz="quarter" idx="4"/>
          </p:nvPr>
        </p:nvSpPr>
        <p:spPr>
          <a:xfrm>
            <a:off x="1771343" y="1925780"/>
            <a:ext cx="4191000" cy="1503220"/>
          </a:xfrm>
        </p:spPr>
        <p:txBody>
          <a:bodyPr>
            <a:normAutofit fontScale="92500" lnSpcReduction="10000"/>
          </a:bodyPr>
          <a:lstStyle/>
          <a:p>
            <a:r>
              <a:rPr lang="en-US" dirty="0"/>
              <a:t>In general: Single cell</a:t>
            </a:r>
          </a:p>
          <a:p>
            <a:r>
              <a:rPr lang="en-US" b="1" dirty="0" smtClean="0"/>
              <a:t>Spatial distance</a:t>
            </a:r>
          </a:p>
          <a:p>
            <a:pPr lvl="1"/>
            <a:r>
              <a:rPr lang="en-US" dirty="0" smtClean="0"/>
              <a:t>Any distance outside probe “glare”</a:t>
            </a:r>
          </a:p>
          <a:p>
            <a:pPr lvl="1"/>
            <a:endParaRPr lang="en-US" dirty="0" smtClean="0"/>
          </a:p>
          <a:p>
            <a:endParaRPr lang="en-US" dirty="0" smtClean="0"/>
          </a:p>
        </p:txBody>
      </p:sp>
      <p:sp>
        <p:nvSpPr>
          <p:cNvPr id="7" name="Rectangle 8"/>
          <p:cNvSpPr>
            <a:spLocks noChangeArrowheads="1"/>
          </p:cNvSpPr>
          <p:nvPr/>
        </p:nvSpPr>
        <p:spPr bwMode="auto">
          <a:xfrm>
            <a:off x="1524000" y="5903894"/>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eaLnBrk="1" hangingPunct="1"/>
            <a:r>
              <a:rPr lang="en-US" altLang="en-US" sz="1400" dirty="0">
                <a:latin typeface="+mj-lt"/>
              </a:rPr>
              <a:t>Finn, </a:t>
            </a:r>
            <a:r>
              <a:rPr lang="en-US" altLang="en-US" sz="1400" i="1" dirty="0" err="1">
                <a:latin typeface="+mj-lt"/>
              </a:rPr>
              <a:t>BioRxiv</a:t>
            </a:r>
            <a:r>
              <a:rPr lang="en-US" altLang="en-US" sz="1400" dirty="0">
                <a:latin typeface="+mj-lt"/>
              </a:rPr>
              <a:t>, 2017</a:t>
            </a:r>
          </a:p>
          <a:p>
            <a:pPr algn="r" eaLnBrk="1" hangingPunct="1"/>
            <a:r>
              <a:rPr lang="en-US" altLang="en-US" sz="1400" dirty="0">
                <a:latin typeface="+mj-lt"/>
              </a:rPr>
              <a:t>Belmont, </a:t>
            </a:r>
            <a:r>
              <a:rPr lang="en-US" altLang="en-US" sz="1400" i="1" dirty="0" err="1">
                <a:latin typeface="+mj-lt"/>
              </a:rPr>
              <a:t>Curr.Opin.Cell</a:t>
            </a:r>
            <a:r>
              <a:rPr lang="en-US" altLang="en-US" sz="1400" i="1" dirty="0">
                <a:latin typeface="+mj-lt"/>
              </a:rPr>
              <a:t> Biol</a:t>
            </a:r>
            <a:r>
              <a:rPr lang="en-US" altLang="en-US" sz="1400" dirty="0">
                <a:latin typeface="+mj-lt"/>
              </a:rPr>
              <a:t>. 2014</a:t>
            </a:r>
          </a:p>
          <a:p>
            <a:pPr algn="r" eaLnBrk="1" hangingPunct="1"/>
            <a:r>
              <a:rPr lang="en-US" altLang="en-US" sz="1400" dirty="0" err="1">
                <a:latin typeface="+mj-lt"/>
              </a:rPr>
              <a:t>Giorgietti</a:t>
            </a:r>
            <a:r>
              <a:rPr lang="en-US" altLang="en-US" sz="1400" dirty="0">
                <a:latin typeface="+mj-lt"/>
              </a:rPr>
              <a:t>, </a:t>
            </a:r>
            <a:r>
              <a:rPr lang="en-US" altLang="en-US" sz="1400" i="1" dirty="0" err="1">
                <a:latin typeface="+mj-lt"/>
              </a:rPr>
              <a:t>Gen.Biol</a:t>
            </a:r>
            <a:r>
              <a:rPr lang="en-US" altLang="en-US" sz="1400" dirty="0">
                <a:latin typeface="+mj-lt"/>
              </a:rPr>
              <a:t> 2016</a:t>
            </a:r>
          </a:p>
          <a:p>
            <a:pPr algn="r" eaLnBrk="1" hangingPunct="1"/>
            <a:r>
              <a:rPr lang="en-US" altLang="en-US" sz="1400" dirty="0" err="1">
                <a:latin typeface="+mj-lt"/>
              </a:rPr>
              <a:t>Fudenberg</a:t>
            </a:r>
            <a:r>
              <a:rPr lang="en-US" altLang="en-US" sz="1400" dirty="0">
                <a:latin typeface="+mj-lt"/>
              </a:rPr>
              <a:t> and </a:t>
            </a:r>
            <a:r>
              <a:rPr lang="en-US" altLang="en-US" sz="1400" dirty="0" err="1">
                <a:latin typeface="+mj-lt"/>
              </a:rPr>
              <a:t>Imakaev</a:t>
            </a:r>
            <a:r>
              <a:rPr lang="en-US" altLang="en-US" sz="1400" dirty="0">
                <a:latin typeface="+mj-lt"/>
              </a:rPr>
              <a:t>, </a:t>
            </a:r>
            <a:r>
              <a:rPr lang="en-US" altLang="en-US" sz="1400" i="1" dirty="0" err="1">
                <a:latin typeface="+mj-lt"/>
              </a:rPr>
              <a:t>Nat.Methods</a:t>
            </a:r>
            <a:r>
              <a:rPr lang="en-US" altLang="en-US" sz="1400" dirty="0">
                <a:latin typeface="+mj-lt"/>
              </a:rPr>
              <a:t> 2017</a:t>
            </a:r>
            <a:endParaRPr lang="en-US" sz="1400" dirty="0">
              <a:latin typeface="+mj-lt"/>
            </a:endParaRPr>
          </a:p>
        </p:txBody>
      </p:sp>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0686" t="18716" r="2091" b="59974"/>
          <a:stretch/>
        </p:blipFill>
        <p:spPr bwMode="auto">
          <a:xfrm>
            <a:off x="9495503" y="3211681"/>
            <a:ext cx="1429057" cy="1345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7791142" y="5358815"/>
            <a:ext cx="800532" cy="53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5336506" y="92681"/>
            <a:ext cx="6510335" cy="1978792"/>
          </a:xfrm>
          <a:prstGeom prst="rect">
            <a:avLst/>
          </a:prstGeom>
        </p:spPr>
      </p:pic>
    </p:spTree>
    <p:extLst>
      <p:ext uri="{BB962C8B-B14F-4D97-AF65-F5344CB8AC3E}">
        <p14:creationId xmlns:p14="http://schemas.microsoft.com/office/powerpoint/2010/main" val="1173816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Interactions and product pairs</a:t>
            </a:r>
            <a:endParaRPr lang="en-US" dirty="0"/>
          </a:p>
        </p:txBody>
      </p:sp>
      <p:pic>
        <p:nvPicPr>
          <p:cNvPr id="103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4876" y="2044587"/>
            <a:ext cx="1821180" cy="262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4480" y="2086497"/>
            <a:ext cx="1802130" cy="220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7150" y="2089959"/>
            <a:ext cx="1847850" cy="255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57400" y="1828800"/>
            <a:ext cx="317716" cy="369332"/>
          </a:xfrm>
          <a:prstGeom prst="rect">
            <a:avLst/>
          </a:prstGeom>
          <a:noFill/>
        </p:spPr>
        <p:txBody>
          <a:bodyPr wrap="none" rtlCol="0">
            <a:spAutoFit/>
          </a:bodyPr>
          <a:lstStyle/>
          <a:p>
            <a:r>
              <a:rPr lang="en-US" dirty="0"/>
              <a:t>A</a:t>
            </a:r>
          </a:p>
        </p:txBody>
      </p:sp>
      <p:sp>
        <p:nvSpPr>
          <p:cNvPr id="22" name="TextBox 21"/>
          <p:cNvSpPr txBox="1"/>
          <p:nvPr/>
        </p:nvSpPr>
        <p:spPr>
          <a:xfrm>
            <a:off x="4481375" y="1828800"/>
            <a:ext cx="317716" cy="369332"/>
          </a:xfrm>
          <a:prstGeom prst="rect">
            <a:avLst/>
          </a:prstGeom>
          <a:noFill/>
        </p:spPr>
        <p:txBody>
          <a:bodyPr wrap="none" rtlCol="0">
            <a:spAutoFit/>
          </a:bodyPr>
          <a:lstStyle/>
          <a:p>
            <a:r>
              <a:rPr lang="en-US" dirty="0"/>
              <a:t>A</a:t>
            </a:r>
          </a:p>
        </p:txBody>
      </p:sp>
      <p:sp>
        <p:nvSpPr>
          <p:cNvPr id="23" name="TextBox 22"/>
          <p:cNvSpPr txBox="1"/>
          <p:nvPr/>
        </p:nvSpPr>
        <p:spPr>
          <a:xfrm>
            <a:off x="5633900" y="1828800"/>
            <a:ext cx="309700" cy="369332"/>
          </a:xfrm>
          <a:prstGeom prst="rect">
            <a:avLst/>
          </a:prstGeom>
          <a:noFill/>
        </p:spPr>
        <p:txBody>
          <a:bodyPr wrap="none" rtlCol="0">
            <a:spAutoFit/>
          </a:bodyPr>
          <a:lstStyle/>
          <a:p>
            <a:r>
              <a:rPr lang="en-US" dirty="0"/>
              <a:t>B</a:t>
            </a:r>
          </a:p>
        </p:txBody>
      </p:sp>
      <p:sp>
        <p:nvSpPr>
          <p:cNvPr id="24" name="TextBox 23"/>
          <p:cNvSpPr txBox="1"/>
          <p:nvPr/>
        </p:nvSpPr>
        <p:spPr>
          <a:xfrm>
            <a:off x="8442217" y="1828800"/>
            <a:ext cx="317716" cy="369332"/>
          </a:xfrm>
          <a:prstGeom prst="rect">
            <a:avLst/>
          </a:prstGeom>
          <a:noFill/>
        </p:spPr>
        <p:txBody>
          <a:bodyPr wrap="none" rtlCol="0">
            <a:spAutoFit/>
          </a:bodyPr>
          <a:lstStyle/>
          <a:p>
            <a:r>
              <a:rPr lang="en-US" dirty="0"/>
              <a:t>A</a:t>
            </a:r>
          </a:p>
        </p:txBody>
      </p:sp>
      <p:sp>
        <p:nvSpPr>
          <p:cNvPr id="25" name="TextBox 24"/>
          <p:cNvSpPr txBox="1"/>
          <p:nvPr/>
        </p:nvSpPr>
        <p:spPr>
          <a:xfrm>
            <a:off x="3114841" y="1828800"/>
            <a:ext cx="309700" cy="369332"/>
          </a:xfrm>
          <a:prstGeom prst="rect">
            <a:avLst/>
          </a:prstGeom>
          <a:noFill/>
        </p:spPr>
        <p:txBody>
          <a:bodyPr wrap="none" rtlCol="0">
            <a:spAutoFit/>
          </a:bodyPr>
          <a:lstStyle/>
          <a:p>
            <a:r>
              <a:rPr lang="en-US" dirty="0"/>
              <a:t>B</a:t>
            </a:r>
          </a:p>
        </p:txBody>
      </p:sp>
      <p:grpSp>
        <p:nvGrpSpPr>
          <p:cNvPr id="26" name="Group 25"/>
          <p:cNvGrpSpPr/>
          <p:nvPr/>
        </p:nvGrpSpPr>
        <p:grpSpPr>
          <a:xfrm>
            <a:off x="1373179" y="3358498"/>
            <a:ext cx="9604080" cy="1338794"/>
            <a:chOff x="-150821" y="3358498"/>
            <a:chExt cx="9604080" cy="1338794"/>
          </a:xfrm>
        </p:grpSpPr>
        <p:sp>
          <p:nvSpPr>
            <p:cNvPr id="11" name="Text Placeholder 4"/>
            <p:cNvSpPr txBox="1">
              <a:spLocks/>
            </p:cNvSpPr>
            <p:nvPr/>
          </p:nvSpPr>
          <p:spPr>
            <a:xfrm>
              <a:off x="-150821" y="3358499"/>
              <a:ext cx="2671459" cy="45150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a:t>Valid pairs</a:t>
              </a:r>
            </a:p>
          </p:txBody>
        </p:sp>
        <p:sp>
          <p:nvSpPr>
            <p:cNvPr id="12" name="Text Placeholder 4"/>
            <p:cNvSpPr txBox="1">
              <a:spLocks/>
            </p:cNvSpPr>
            <p:nvPr/>
          </p:nvSpPr>
          <p:spPr>
            <a:xfrm>
              <a:off x="4583229" y="3358499"/>
              <a:ext cx="2671459" cy="45150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a:t>Self circles</a:t>
              </a:r>
            </a:p>
          </p:txBody>
        </p:sp>
        <p:sp>
          <p:nvSpPr>
            <p:cNvPr id="13" name="Text Placeholder 4"/>
            <p:cNvSpPr txBox="1">
              <a:spLocks/>
            </p:cNvSpPr>
            <p:nvPr/>
          </p:nvSpPr>
          <p:spPr>
            <a:xfrm>
              <a:off x="6781800" y="3358499"/>
              <a:ext cx="2671459" cy="45150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a:t>Dangling ends</a:t>
              </a:r>
            </a:p>
          </p:txBody>
        </p:sp>
        <p:sp>
          <p:nvSpPr>
            <p:cNvPr id="19" name="Text Placeholder 4"/>
            <p:cNvSpPr txBox="1">
              <a:spLocks/>
            </p:cNvSpPr>
            <p:nvPr/>
          </p:nvSpPr>
          <p:spPr>
            <a:xfrm>
              <a:off x="2440742" y="3358498"/>
              <a:ext cx="2671459" cy="45150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a:t>Partial digests</a:t>
              </a:r>
            </a:p>
          </p:txBody>
        </p:sp>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19" y="3839880"/>
              <a:ext cx="2090928" cy="549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343" y="3823607"/>
              <a:ext cx="2048256" cy="62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9408" y="3911618"/>
              <a:ext cx="1936242" cy="453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1738" y="3678498"/>
              <a:ext cx="1728216" cy="1018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7" name="Text Placeholder 4"/>
          <p:cNvSpPr txBox="1">
            <a:spLocks/>
          </p:cNvSpPr>
          <p:nvPr/>
        </p:nvSpPr>
        <p:spPr>
          <a:xfrm>
            <a:off x="4497914" y="1377300"/>
            <a:ext cx="3218631" cy="451501"/>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800" dirty="0"/>
              <a:t>Digestion products</a:t>
            </a:r>
          </a:p>
        </p:txBody>
      </p:sp>
      <p:sp>
        <p:nvSpPr>
          <p:cNvPr id="38" name="Text Placeholder 4"/>
          <p:cNvSpPr txBox="1">
            <a:spLocks/>
          </p:cNvSpPr>
          <p:nvPr/>
        </p:nvSpPr>
        <p:spPr>
          <a:xfrm>
            <a:off x="4773906" y="2825100"/>
            <a:ext cx="2671459" cy="451501"/>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3000" dirty="0"/>
              <a:t>Ligation</a:t>
            </a:r>
            <a:r>
              <a:rPr lang="en-US" sz="2800" dirty="0"/>
              <a:t> products</a:t>
            </a:r>
          </a:p>
        </p:txBody>
      </p:sp>
      <p:grpSp>
        <p:nvGrpSpPr>
          <p:cNvPr id="21" name="Group 20"/>
          <p:cNvGrpSpPr/>
          <p:nvPr/>
        </p:nvGrpSpPr>
        <p:grpSpPr>
          <a:xfrm>
            <a:off x="2843783" y="4655382"/>
            <a:ext cx="6797746" cy="526218"/>
            <a:chOff x="1319783" y="4655382"/>
            <a:chExt cx="6797746" cy="526218"/>
          </a:xfrm>
        </p:grpSpPr>
        <p:cxnSp>
          <p:nvCxnSpPr>
            <p:cNvPr id="9" name="Straight Arrow Connector 8"/>
            <p:cNvCxnSpPr/>
            <p:nvPr/>
          </p:nvCxnSpPr>
          <p:spPr>
            <a:xfrm>
              <a:off x="1319783" y="4655382"/>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725928" y="4655382"/>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895846" y="4655382"/>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8117529" y="4655382"/>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5" name="Text Placeholder 4"/>
          <p:cNvSpPr txBox="1">
            <a:spLocks/>
          </p:cNvSpPr>
          <p:nvPr/>
        </p:nvSpPr>
        <p:spPr>
          <a:xfrm>
            <a:off x="4693435" y="4692741"/>
            <a:ext cx="2805131" cy="451501"/>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3000" dirty="0"/>
              <a:t>Mapping </a:t>
            </a:r>
            <a:r>
              <a:rPr lang="en-US" sz="2800" dirty="0"/>
              <a:t>products</a:t>
            </a:r>
          </a:p>
        </p:txBody>
      </p:sp>
      <p:grpSp>
        <p:nvGrpSpPr>
          <p:cNvPr id="20" name="Group 19"/>
          <p:cNvGrpSpPr/>
          <p:nvPr/>
        </p:nvGrpSpPr>
        <p:grpSpPr>
          <a:xfrm>
            <a:off x="2843783" y="2590239"/>
            <a:ext cx="6650752" cy="768260"/>
            <a:chOff x="1319783" y="2590239"/>
            <a:chExt cx="6650752" cy="768260"/>
          </a:xfrm>
        </p:grpSpPr>
        <p:cxnSp>
          <p:nvCxnSpPr>
            <p:cNvPr id="46" name="Straight Arrow Connector 45"/>
            <p:cNvCxnSpPr/>
            <p:nvPr/>
          </p:nvCxnSpPr>
          <p:spPr>
            <a:xfrm>
              <a:off x="1319783" y="2590239"/>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3701545" y="2590239"/>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244405" y="2590239"/>
              <a:ext cx="726130" cy="7682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6172200" y="2590239"/>
              <a:ext cx="726130" cy="7682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910334" y="5154492"/>
            <a:ext cx="8699317" cy="1551108"/>
            <a:chOff x="386333" y="5154492"/>
            <a:chExt cx="8699317" cy="1551108"/>
          </a:xfrm>
        </p:grpSpPr>
        <p:pic>
          <p:nvPicPr>
            <p:cNvPr id="1039"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6333" y="5223510"/>
              <a:ext cx="1866900" cy="1405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0"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71572" y="5258602"/>
              <a:ext cx="22098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54186"/>
            <a:stretch/>
          </p:blipFill>
          <p:spPr bwMode="auto">
            <a:xfrm>
              <a:off x="6096000" y="5860783"/>
              <a:ext cx="1958340" cy="844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1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25000" b="50000"/>
            <a:stretch/>
          </p:blipFill>
          <p:spPr bwMode="auto">
            <a:xfrm>
              <a:off x="5031738" y="5154492"/>
              <a:ext cx="1958340" cy="461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1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75000"/>
            <a:stretch/>
          </p:blipFill>
          <p:spPr bwMode="auto">
            <a:xfrm>
              <a:off x="7127310" y="5176687"/>
              <a:ext cx="1958340" cy="461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8117529" y="5926455"/>
              <a:ext cx="658642" cy="646331"/>
            </a:xfrm>
            <a:prstGeom prst="rect">
              <a:avLst/>
            </a:prstGeom>
            <a:noFill/>
          </p:spPr>
          <p:txBody>
            <a:bodyPr wrap="none" rtlCol="0">
              <a:spAutoFit/>
            </a:bodyPr>
            <a:lstStyle/>
            <a:p>
              <a:r>
                <a:rPr lang="en-US" dirty="0"/>
                <a:t>error</a:t>
              </a:r>
            </a:p>
            <a:p>
              <a:pPr algn="ctr"/>
              <a:r>
                <a:rPr lang="en-US" dirty="0"/>
                <a:t>pairs</a:t>
              </a:r>
            </a:p>
          </p:txBody>
        </p:sp>
      </p:grpSp>
    </p:spTree>
    <p:extLst>
      <p:ext uri="{BB962C8B-B14F-4D97-AF65-F5344CB8AC3E}">
        <p14:creationId xmlns:p14="http://schemas.microsoft.com/office/powerpoint/2010/main" val="3415924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0"/>
                                        </p:tgtEl>
                                      </p:cBhvr>
                                    </p:animEffect>
                                    <p:set>
                                      <p:cBhvr>
                                        <p:cTn id="14" dur="1" fill="hold">
                                          <p:stCondLst>
                                            <p:cond delay="499"/>
                                          </p:stCondLst>
                                        </p:cTn>
                                        <p:tgtEl>
                                          <p:spTgt spid="20"/>
                                        </p:tgtEl>
                                        <p:attrNameLst>
                                          <p:attrName>style.visibility</p:attrName>
                                        </p:attrNameLst>
                                      </p:cBhvr>
                                      <p:to>
                                        <p:strVal val="hidden"/>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childTnLst>
                                </p:cTn>
                              </p:par>
                            </p:childTnLst>
                          </p:cTn>
                        </p:par>
                        <p:par>
                          <p:cTn id="18" fill="hold">
                            <p:stCondLst>
                              <p:cond delay="1000"/>
                            </p:stCondLst>
                            <p:childTnLst>
                              <p:par>
                                <p:cTn id="19" presetID="9" presetClass="emph" presetSubtype="0" nodeType="afterEffect">
                                  <p:stCondLst>
                                    <p:cond delay="0"/>
                                  </p:stCondLst>
                                  <p:childTnLst>
                                    <p:set>
                                      <p:cBhvr rctx="PPT">
                                        <p:cTn id="20" dur="indefinite"/>
                                        <p:tgtEl>
                                          <p:spTgt spid="1032"/>
                                        </p:tgtEl>
                                        <p:attrNameLst>
                                          <p:attrName>style.opacity</p:attrName>
                                        </p:attrNameLst>
                                      </p:cBhvr>
                                      <p:to>
                                        <p:strVal val="0.5"/>
                                      </p:to>
                                    </p:set>
                                    <p:animEffect filter="image" prLst="opacity: 0.5">
                                      <p:cBhvr rctx="IE">
                                        <p:cTn id="21" dur="indefinite"/>
                                        <p:tgtEl>
                                          <p:spTgt spid="1032"/>
                                        </p:tgtEl>
                                      </p:cBhvr>
                                    </p:animEffect>
                                  </p:childTnLst>
                                </p:cTn>
                              </p:par>
                            </p:childTnLst>
                          </p:cTn>
                        </p:par>
                        <p:par>
                          <p:cTn id="22" fill="hold">
                            <p:stCondLst>
                              <p:cond delay="1000"/>
                            </p:stCondLst>
                            <p:childTnLst>
                              <p:par>
                                <p:cTn id="23" presetID="9" presetClass="emph" presetSubtype="0" nodeType="afterEffect">
                                  <p:stCondLst>
                                    <p:cond delay="0"/>
                                  </p:stCondLst>
                                  <p:childTnLst>
                                    <p:set>
                                      <p:cBhvr rctx="PPT">
                                        <p:cTn id="24" dur="indefinite"/>
                                        <p:tgtEl>
                                          <p:spTgt spid="1033"/>
                                        </p:tgtEl>
                                        <p:attrNameLst>
                                          <p:attrName>style.opacity</p:attrName>
                                        </p:attrNameLst>
                                      </p:cBhvr>
                                      <p:to>
                                        <p:strVal val="0.5"/>
                                      </p:to>
                                    </p:set>
                                    <p:animEffect filter="image" prLst="opacity: 0.5">
                                      <p:cBhvr rctx="IE">
                                        <p:cTn id="25" dur="indefinite"/>
                                        <p:tgtEl>
                                          <p:spTgt spid="1033"/>
                                        </p:tgtEl>
                                      </p:cBhvr>
                                    </p:animEffect>
                                  </p:childTnLst>
                                </p:cTn>
                              </p:par>
                            </p:childTnLst>
                          </p:cTn>
                        </p:par>
                        <p:par>
                          <p:cTn id="26" fill="hold">
                            <p:stCondLst>
                              <p:cond delay="1000"/>
                            </p:stCondLst>
                            <p:childTnLst>
                              <p:par>
                                <p:cTn id="27" presetID="9" presetClass="emph" presetSubtype="0" nodeType="afterEffect">
                                  <p:stCondLst>
                                    <p:cond delay="0"/>
                                  </p:stCondLst>
                                  <p:childTnLst>
                                    <p:set>
                                      <p:cBhvr rctx="PPT">
                                        <p:cTn id="28" dur="indefinite"/>
                                        <p:tgtEl>
                                          <p:spTgt spid="1034"/>
                                        </p:tgtEl>
                                        <p:attrNameLst>
                                          <p:attrName>style.opacity</p:attrName>
                                        </p:attrNameLst>
                                      </p:cBhvr>
                                      <p:to>
                                        <p:strVal val="0.5"/>
                                      </p:to>
                                    </p:set>
                                    <p:animEffect filter="image" prLst="opacity: 0.5">
                                      <p:cBhvr rctx="IE">
                                        <p:cTn id="29" dur="indefinite"/>
                                        <p:tgtEl>
                                          <p:spTgt spid="1034"/>
                                        </p:tgtEl>
                                      </p:cBhvr>
                                    </p:animEffect>
                                  </p:childTnLst>
                                </p:cTn>
                              </p:par>
                            </p:childTnLst>
                          </p:cTn>
                        </p:par>
                        <p:par>
                          <p:cTn id="30" fill="hold">
                            <p:stCondLst>
                              <p:cond delay="1000"/>
                            </p:stCondLst>
                            <p:childTnLst>
                              <p:par>
                                <p:cTn id="31" presetID="9" presetClass="emph" presetSubtype="0" grpId="0" nodeType="afterEffect">
                                  <p:stCondLst>
                                    <p:cond delay="0"/>
                                  </p:stCondLst>
                                  <p:childTnLst>
                                    <p:set>
                                      <p:cBhvr rctx="PPT">
                                        <p:cTn id="32" dur="indefinite"/>
                                        <p:tgtEl>
                                          <p:spTgt spid="6"/>
                                        </p:tgtEl>
                                        <p:attrNameLst>
                                          <p:attrName>style.opacity</p:attrName>
                                        </p:attrNameLst>
                                      </p:cBhvr>
                                      <p:to>
                                        <p:strVal val="0.5"/>
                                      </p:to>
                                    </p:set>
                                    <p:animEffect filter="image" prLst="opacity: 0.5">
                                      <p:cBhvr rctx="IE">
                                        <p:cTn id="33" dur="indefinite"/>
                                        <p:tgtEl>
                                          <p:spTgt spid="6"/>
                                        </p:tgtEl>
                                      </p:cBhvr>
                                    </p:animEffect>
                                  </p:childTnLst>
                                </p:cTn>
                              </p:par>
                            </p:childTnLst>
                          </p:cTn>
                        </p:par>
                        <p:par>
                          <p:cTn id="34" fill="hold">
                            <p:stCondLst>
                              <p:cond delay="1000"/>
                            </p:stCondLst>
                            <p:childTnLst>
                              <p:par>
                                <p:cTn id="35" presetID="9" presetClass="emph" presetSubtype="0" grpId="0" nodeType="afterEffect">
                                  <p:stCondLst>
                                    <p:cond delay="0"/>
                                  </p:stCondLst>
                                  <p:childTnLst>
                                    <p:set>
                                      <p:cBhvr rctx="PPT">
                                        <p:cTn id="36" dur="indefinite"/>
                                        <p:tgtEl>
                                          <p:spTgt spid="22"/>
                                        </p:tgtEl>
                                        <p:attrNameLst>
                                          <p:attrName>style.opacity</p:attrName>
                                        </p:attrNameLst>
                                      </p:cBhvr>
                                      <p:to>
                                        <p:strVal val="0.5"/>
                                      </p:to>
                                    </p:set>
                                    <p:animEffect filter="image" prLst="opacity: 0.5">
                                      <p:cBhvr rctx="IE">
                                        <p:cTn id="37" dur="indefinite"/>
                                        <p:tgtEl>
                                          <p:spTgt spid="22"/>
                                        </p:tgtEl>
                                      </p:cBhvr>
                                    </p:animEffect>
                                  </p:childTnLst>
                                </p:cTn>
                              </p:par>
                            </p:childTnLst>
                          </p:cTn>
                        </p:par>
                        <p:par>
                          <p:cTn id="38" fill="hold">
                            <p:stCondLst>
                              <p:cond delay="1000"/>
                            </p:stCondLst>
                            <p:childTnLst>
                              <p:par>
                                <p:cTn id="39" presetID="9" presetClass="emph" presetSubtype="0" grpId="0" nodeType="afterEffect">
                                  <p:stCondLst>
                                    <p:cond delay="0"/>
                                  </p:stCondLst>
                                  <p:childTnLst>
                                    <p:set>
                                      <p:cBhvr rctx="PPT">
                                        <p:cTn id="40" dur="indefinite"/>
                                        <p:tgtEl>
                                          <p:spTgt spid="23"/>
                                        </p:tgtEl>
                                        <p:attrNameLst>
                                          <p:attrName>style.opacity</p:attrName>
                                        </p:attrNameLst>
                                      </p:cBhvr>
                                      <p:to>
                                        <p:strVal val="0.5"/>
                                      </p:to>
                                    </p:set>
                                    <p:animEffect filter="image" prLst="opacity: 0.5">
                                      <p:cBhvr rctx="IE">
                                        <p:cTn id="41" dur="indefinite"/>
                                        <p:tgtEl>
                                          <p:spTgt spid="23"/>
                                        </p:tgtEl>
                                      </p:cBhvr>
                                    </p:animEffect>
                                  </p:childTnLst>
                                </p:cTn>
                              </p:par>
                            </p:childTnLst>
                          </p:cTn>
                        </p:par>
                        <p:par>
                          <p:cTn id="42" fill="hold">
                            <p:stCondLst>
                              <p:cond delay="1000"/>
                            </p:stCondLst>
                            <p:childTnLst>
                              <p:par>
                                <p:cTn id="43" presetID="9" presetClass="emph" presetSubtype="0" grpId="0" nodeType="afterEffect">
                                  <p:stCondLst>
                                    <p:cond delay="0"/>
                                  </p:stCondLst>
                                  <p:childTnLst>
                                    <p:set>
                                      <p:cBhvr rctx="PPT">
                                        <p:cTn id="44" dur="indefinite"/>
                                        <p:tgtEl>
                                          <p:spTgt spid="24"/>
                                        </p:tgtEl>
                                        <p:attrNameLst>
                                          <p:attrName>style.opacity</p:attrName>
                                        </p:attrNameLst>
                                      </p:cBhvr>
                                      <p:to>
                                        <p:strVal val="0.5"/>
                                      </p:to>
                                    </p:set>
                                    <p:animEffect filter="image" prLst="opacity: 0.5">
                                      <p:cBhvr rctx="IE">
                                        <p:cTn id="45" dur="indefinite"/>
                                        <p:tgtEl>
                                          <p:spTgt spid="24"/>
                                        </p:tgtEl>
                                      </p:cBhvr>
                                    </p:animEffect>
                                  </p:childTnLst>
                                </p:cTn>
                              </p:par>
                            </p:childTnLst>
                          </p:cTn>
                        </p:par>
                        <p:par>
                          <p:cTn id="46" fill="hold">
                            <p:stCondLst>
                              <p:cond delay="1000"/>
                            </p:stCondLst>
                            <p:childTnLst>
                              <p:par>
                                <p:cTn id="47" presetID="9" presetClass="emph" presetSubtype="0" grpId="0" nodeType="afterEffect">
                                  <p:stCondLst>
                                    <p:cond delay="0"/>
                                  </p:stCondLst>
                                  <p:childTnLst>
                                    <p:set>
                                      <p:cBhvr rctx="PPT">
                                        <p:cTn id="48" dur="indefinite"/>
                                        <p:tgtEl>
                                          <p:spTgt spid="25"/>
                                        </p:tgtEl>
                                        <p:attrNameLst>
                                          <p:attrName>style.opacity</p:attrName>
                                        </p:attrNameLst>
                                      </p:cBhvr>
                                      <p:to>
                                        <p:strVal val="0.5"/>
                                      </p:to>
                                    </p:set>
                                    <p:animEffect filter="image" prLst="opacity: 0.5">
                                      <p:cBhvr rctx="IE">
                                        <p:cTn id="49" dur="indefinite"/>
                                        <p:tgtEl>
                                          <p:spTgt spid="25"/>
                                        </p:tgtEl>
                                      </p:cBhvr>
                                    </p:animEffect>
                                  </p:childTnLst>
                                </p:cTn>
                              </p:par>
                            </p:childTnLst>
                          </p:cTn>
                        </p:par>
                        <p:par>
                          <p:cTn id="50" fill="hold">
                            <p:stCondLst>
                              <p:cond delay="1000"/>
                            </p:stCondLst>
                            <p:childTnLst>
                              <p:par>
                                <p:cTn id="51" presetID="9" presetClass="emph" presetSubtype="0" grpId="0" nodeType="afterEffect">
                                  <p:stCondLst>
                                    <p:cond delay="0"/>
                                  </p:stCondLst>
                                  <p:childTnLst>
                                    <p:set>
                                      <p:cBhvr rctx="PPT">
                                        <p:cTn id="52" dur="indefinite"/>
                                        <p:tgtEl>
                                          <p:spTgt spid="37"/>
                                        </p:tgtEl>
                                        <p:attrNameLst>
                                          <p:attrName>style.opacity</p:attrName>
                                        </p:attrNameLst>
                                      </p:cBhvr>
                                      <p:to>
                                        <p:strVal val="0.5"/>
                                      </p:to>
                                    </p:set>
                                    <p:animEffect filter="image" prLst="opacity: 0.5">
                                      <p:cBhvr rctx="IE">
                                        <p:cTn id="53" dur="indefinite"/>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up)">
                                      <p:cBhvr>
                                        <p:cTn id="58" dur="500"/>
                                        <p:tgtEl>
                                          <p:spTgt spid="21"/>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21"/>
                                        </p:tgtEl>
                                      </p:cBhvr>
                                    </p:animEffect>
                                    <p:set>
                                      <p:cBhvr>
                                        <p:cTn id="65" dur="1" fill="hold">
                                          <p:stCondLst>
                                            <p:cond delay="499"/>
                                          </p:stCondLst>
                                        </p:cTn>
                                        <p:tgtEl>
                                          <p:spTgt spid="21"/>
                                        </p:tgtEl>
                                        <p:attrNameLst>
                                          <p:attrName>style.visibility</p:attrName>
                                        </p:attrNameLst>
                                      </p:cBhvr>
                                      <p:to>
                                        <p:strVal val="hidden"/>
                                      </p:to>
                                    </p:set>
                                  </p:childTnLst>
                                </p:cTn>
                              </p:par>
                            </p:childTnLst>
                          </p:cTn>
                        </p:par>
                        <p:par>
                          <p:cTn id="66" fill="hold">
                            <p:stCondLst>
                              <p:cond delay="1000"/>
                            </p:stCondLst>
                            <p:childTnLst>
                              <p:par>
                                <p:cTn id="67" presetID="1" presetClass="entr" presetSubtype="0"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par>
                          <p:cTn id="69" fill="hold">
                            <p:stCondLst>
                              <p:cond delay="1000"/>
                            </p:stCondLst>
                            <p:childTnLst>
                              <p:par>
                                <p:cTn id="70" presetID="9" presetClass="emph" presetSubtype="0" nodeType="afterEffect">
                                  <p:stCondLst>
                                    <p:cond delay="0"/>
                                  </p:stCondLst>
                                  <p:childTnLst>
                                    <p:set>
                                      <p:cBhvr rctx="PPT">
                                        <p:cTn id="71" dur="indefinite"/>
                                        <p:tgtEl>
                                          <p:spTgt spid="26"/>
                                        </p:tgtEl>
                                        <p:attrNameLst>
                                          <p:attrName>style.opacity</p:attrName>
                                        </p:attrNameLst>
                                      </p:cBhvr>
                                      <p:to>
                                        <p:strVal val="0.5"/>
                                      </p:to>
                                    </p:set>
                                    <p:animEffect filter="image" prLst="opacity: 0.5">
                                      <p:cBhvr rctx="IE">
                                        <p:cTn id="72" dur="indefinite"/>
                                        <p:tgtEl>
                                          <p:spTgt spid="26"/>
                                        </p:tgtEl>
                                      </p:cBhvr>
                                    </p:animEffect>
                                  </p:childTnLst>
                                </p:cTn>
                              </p:par>
                            </p:childTnLst>
                          </p:cTn>
                        </p:par>
                        <p:par>
                          <p:cTn id="73" fill="hold">
                            <p:stCondLst>
                              <p:cond delay="1000"/>
                            </p:stCondLst>
                            <p:childTnLst>
                              <p:par>
                                <p:cTn id="74" presetID="9" presetClass="emph" presetSubtype="0" grpId="1" nodeType="afterEffect">
                                  <p:stCondLst>
                                    <p:cond delay="0"/>
                                  </p:stCondLst>
                                  <p:childTnLst>
                                    <p:set>
                                      <p:cBhvr rctx="PPT">
                                        <p:cTn id="75" dur="indefinite"/>
                                        <p:tgtEl>
                                          <p:spTgt spid="38"/>
                                        </p:tgtEl>
                                        <p:attrNameLst>
                                          <p:attrName>style.opacity</p:attrName>
                                        </p:attrNameLst>
                                      </p:cBhvr>
                                      <p:to>
                                        <p:strVal val="0.5"/>
                                      </p:to>
                                    </p:set>
                                    <p:animEffect filter="image" prLst="opacity: 0.5">
                                      <p:cBhvr rctx="IE">
                                        <p:cTn id="76" dur="indefinite"/>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3" grpId="0"/>
      <p:bldP spid="24" grpId="0"/>
      <p:bldP spid="25" grpId="0"/>
      <p:bldP spid="37" grpId="0"/>
      <p:bldP spid="38" grpId="0"/>
      <p:bldP spid="38" grpId="1"/>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From structures to organizing processes</a:t>
            </a:r>
            <a:endParaRPr lang="en-US" dirty="0"/>
          </a:p>
        </p:txBody>
      </p:sp>
      <p:pic>
        <p:nvPicPr>
          <p:cNvPr id="3" name="Picture 2"/>
          <p:cNvPicPr>
            <a:picLocks noChangeAspect="1"/>
          </p:cNvPicPr>
          <p:nvPr/>
        </p:nvPicPr>
        <p:blipFill>
          <a:blip r:embed="rId2"/>
          <a:stretch>
            <a:fillRect/>
          </a:stretch>
        </p:blipFill>
        <p:spPr>
          <a:xfrm>
            <a:off x="2211568" y="1828800"/>
            <a:ext cx="7768865" cy="4343400"/>
          </a:xfrm>
          <a:prstGeom prst="rect">
            <a:avLst/>
          </a:prstGeom>
        </p:spPr>
      </p:pic>
    </p:spTree>
    <p:extLst>
      <p:ext uri="{BB962C8B-B14F-4D97-AF65-F5344CB8AC3E}">
        <p14:creationId xmlns:p14="http://schemas.microsoft.com/office/powerpoint/2010/main" val="2834236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 name="Picture 1"/>
          <p:cNvPicPr>
            <a:picLocks noChangeAspect="1"/>
          </p:cNvPicPr>
          <p:nvPr/>
        </p:nvPicPr>
        <p:blipFill>
          <a:blip r:embed="rId2"/>
          <a:stretch>
            <a:fillRect/>
          </a:stretch>
        </p:blipFill>
        <p:spPr>
          <a:xfrm>
            <a:off x="4616195" y="873020"/>
            <a:ext cx="5372100" cy="1628775"/>
          </a:xfrm>
          <a:prstGeom prst="rect">
            <a:avLst/>
          </a:prstGeom>
        </p:spPr>
      </p:pic>
      <p:pic>
        <p:nvPicPr>
          <p:cNvPr id="14" name="Picture 13"/>
          <p:cNvPicPr>
            <a:picLocks noChangeAspect="1"/>
          </p:cNvPicPr>
          <p:nvPr/>
        </p:nvPicPr>
        <p:blipFill>
          <a:blip r:embed="rId3"/>
          <a:stretch>
            <a:fillRect/>
          </a:stretch>
        </p:blipFill>
        <p:spPr>
          <a:xfrm>
            <a:off x="8349119" y="3914038"/>
            <a:ext cx="1827068" cy="2615045"/>
          </a:xfrm>
          <a:prstGeom prst="rect">
            <a:avLst/>
          </a:prstGeom>
        </p:spPr>
      </p:pic>
      <p:pic>
        <p:nvPicPr>
          <p:cNvPr id="15" name="Picture 14"/>
          <p:cNvPicPr>
            <a:picLocks noChangeAspect="1"/>
          </p:cNvPicPr>
          <p:nvPr/>
        </p:nvPicPr>
        <p:blipFill>
          <a:blip r:embed="rId4"/>
          <a:stretch>
            <a:fillRect/>
          </a:stretch>
        </p:blipFill>
        <p:spPr>
          <a:xfrm>
            <a:off x="4275636" y="3828778"/>
            <a:ext cx="2876550" cy="1847850"/>
          </a:xfrm>
          <a:prstGeom prst="rect">
            <a:avLst/>
          </a:prstGeom>
        </p:spPr>
      </p:pic>
      <p:sp>
        <p:nvSpPr>
          <p:cNvPr id="16" name="TextBox 15"/>
          <p:cNvSpPr txBox="1"/>
          <p:nvPr/>
        </p:nvSpPr>
        <p:spPr>
          <a:xfrm>
            <a:off x="7636962" y="4829954"/>
            <a:ext cx="251290" cy="373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TextBox 16"/>
          <p:cNvSpPr txBox="1"/>
          <p:nvPr/>
        </p:nvSpPr>
        <p:spPr>
          <a:xfrm>
            <a:off x="7114447" y="470262"/>
            <a:ext cx="5573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p</a:t>
            </a:r>
            <a:r>
              <a:rPr kumimoji="0" lang="en-US" sz="1800" b="0" i="0" u="none" strike="noStrike" cap="none" spc="0" normalizeH="0" baseline="0" dirty="0" smtClean="0">
                <a:ln>
                  <a:noFill/>
                </a:ln>
                <a:solidFill>
                  <a:srgbClr val="000000"/>
                </a:solidFill>
                <a:effectLst/>
                <a:uFillTx/>
                <a:latin typeface="+mn-lt"/>
                <a:ea typeface="+mn-ea"/>
                <a:cs typeface="+mn-cs"/>
                <a:sym typeface="Calibri"/>
              </a:rPr>
              <a:t>airs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p:cNvSpPr txBox="1"/>
          <p:nvPr/>
        </p:nvSpPr>
        <p:spPr>
          <a:xfrm>
            <a:off x="5435236" y="3327025"/>
            <a:ext cx="5573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bin</a:t>
            </a:r>
            <a:r>
              <a:rPr kumimoji="0" lang="en-US" sz="1800" b="0" i="0" u="none" strike="noStrike" cap="none" spc="0" normalizeH="0" baseline="0" dirty="0" smtClean="0">
                <a:ln>
                  <a:noFill/>
                </a:ln>
                <a:solidFill>
                  <a:srgbClr val="000000"/>
                </a:solidFill>
                <a:effectLst/>
                <a:uFillTx/>
                <a:latin typeface="+mn-lt"/>
                <a:ea typeface="+mn-ea"/>
                <a:cs typeface="+mn-cs"/>
                <a:sym typeface="Calibri"/>
              </a:rPr>
              <a: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 name="TextBox 19"/>
          <p:cNvSpPr txBox="1"/>
          <p:nvPr/>
        </p:nvSpPr>
        <p:spPr>
          <a:xfrm>
            <a:off x="8387442" y="3386030"/>
            <a:ext cx="1750422" cy="335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(nonzero) pixels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Down Arrow 17"/>
          <p:cNvSpPr/>
          <p:nvPr/>
        </p:nvSpPr>
        <p:spPr>
          <a:xfrm>
            <a:off x="7175863" y="2699657"/>
            <a:ext cx="342904" cy="496110"/>
          </a:xfrm>
          <a:prstGeom prst="downArrow">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p:cNvSpPr txBox="1"/>
          <p:nvPr/>
        </p:nvSpPr>
        <p:spPr>
          <a:xfrm>
            <a:off x="7417533" y="2666749"/>
            <a:ext cx="8489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dirty="0" smtClean="0">
                <a:ln>
                  <a:noFill/>
                </a:ln>
                <a:solidFill>
                  <a:srgbClr val="000000"/>
                </a:solidFill>
                <a:effectLst/>
                <a:uFillTx/>
                <a:latin typeface="+mn-lt"/>
                <a:ea typeface="+mn-ea"/>
                <a:cs typeface="+mn-cs"/>
                <a:sym typeface="Calibri"/>
              </a:rPr>
              <a:t>aggregate</a:t>
            </a:r>
            <a:endParaRPr kumimoji="0" lang="en-US" sz="1400" b="0" i="1"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p:cNvPicPr>
            <a:picLocks noChangeAspect="1"/>
          </p:cNvPicPr>
          <p:nvPr/>
        </p:nvPicPr>
        <p:blipFill>
          <a:blip r:embed="rId5"/>
          <a:stretch>
            <a:fillRect/>
          </a:stretch>
        </p:blipFill>
        <p:spPr>
          <a:xfrm>
            <a:off x="4174380" y="3288570"/>
            <a:ext cx="6129260" cy="3240513"/>
          </a:xfrm>
          <a:prstGeom prst="rect">
            <a:avLst/>
          </a:prstGeom>
        </p:spPr>
      </p:pic>
      <p:sp>
        <p:nvSpPr>
          <p:cNvPr id="5" name="TextBox 4"/>
          <p:cNvSpPr txBox="1"/>
          <p:nvPr/>
        </p:nvSpPr>
        <p:spPr>
          <a:xfrm>
            <a:off x="10307390" y="4494671"/>
            <a:ext cx="1591180" cy="646331"/>
          </a:xfrm>
          <a:prstGeom prst="rect">
            <a:avLst/>
          </a:prstGeom>
          <a:noFill/>
        </p:spPr>
        <p:txBody>
          <a:bodyPr wrap="square" rtlCol="0">
            <a:spAutoFit/>
          </a:bodyPr>
          <a:lstStyle/>
          <a:p>
            <a:r>
              <a:rPr lang="en-US" dirty="0" smtClean="0"/>
              <a:t>“join”</a:t>
            </a:r>
          </a:p>
          <a:p>
            <a:r>
              <a:rPr lang="en-US" dirty="0" smtClean="0"/>
              <a:t>(annotate)</a:t>
            </a:r>
            <a:endParaRPr lang="en-US" dirty="0"/>
          </a:p>
        </p:txBody>
      </p:sp>
    </p:spTree>
    <p:extLst>
      <p:ext uri="{BB962C8B-B14F-4D97-AF65-F5344CB8AC3E}">
        <p14:creationId xmlns:p14="http://schemas.microsoft.com/office/powerpoint/2010/main" val="3704258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 Placeholder 2"/>
          <p:cNvSpPr>
            <a:spLocks noGrp="1"/>
          </p:cNvSpPr>
          <p:nvPr>
            <p:ph type="body" idx="1"/>
          </p:nvPr>
        </p:nvSpPr>
        <p:spPr>
          <a:xfrm>
            <a:off x="3306870" y="1678488"/>
            <a:ext cx="8046929" cy="4572000"/>
          </a:xfrm>
        </p:spPr>
        <p:txBody>
          <a:bodyPr/>
          <a:lstStyle/>
          <a:p>
            <a:r>
              <a:rPr lang="en-US" dirty="0" smtClean="0"/>
              <a:t>Cooler</a:t>
            </a:r>
          </a:p>
          <a:p>
            <a:pPr lvl="1"/>
            <a:r>
              <a:rPr lang="en-US" dirty="0" smtClean="0"/>
              <a:t>Sparse, binary, columnar, compressed storage schema based on HDF5 (.cool)</a:t>
            </a:r>
          </a:p>
          <a:p>
            <a:pPr lvl="1"/>
            <a:r>
              <a:rPr lang="en-US" dirty="0" smtClean="0"/>
              <a:t>Python support library and CLI provides tools to create, aggregate, query, and normalize coolers</a:t>
            </a:r>
          </a:p>
          <a:p>
            <a:pPr lvl="1"/>
            <a:r>
              <a:rPr lang="en-US" dirty="0" smtClean="0"/>
              <a:t>Provides sparse, parallel, out-of-core matrix balancing</a:t>
            </a:r>
          </a:p>
          <a:p>
            <a:pPr lvl="1"/>
            <a:r>
              <a:rPr lang="en-US" dirty="0" smtClean="0"/>
              <a:t>Aims to integrate smoothly with the Python data ecosystem: </a:t>
            </a:r>
            <a:r>
              <a:rPr lang="en-US" dirty="0" err="1" smtClean="0"/>
              <a:t>numpy</a:t>
            </a:r>
            <a:r>
              <a:rPr lang="en-US" dirty="0" smtClean="0"/>
              <a:t>, pandas, </a:t>
            </a:r>
            <a:r>
              <a:rPr lang="en-US" dirty="0" err="1" smtClean="0"/>
              <a:t>dask</a:t>
            </a:r>
            <a:r>
              <a:rPr lang="en-US" dirty="0" smtClean="0"/>
              <a:t>, </a:t>
            </a:r>
            <a:r>
              <a:rPr lang="en-US" dirty="0" err="1" smtClean="0"/>
              <a:t>jupyter</a:t>
            </a:r>
            <a:endParaRPr lang="en-US" dirty="0"/>
          </a:p>
        </p:txBody>
      </p:sp>
    </p:spTree>
    <p:extLst>
      <p:ext uri="{BB962C8B-B14F-4D97-AF65-F5344CB8AC3E}">
        <p14:creationId xmlns:p14="http://schemas.microsoft.com/office/powerpoint/2010/main" val="99957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descr="Picture 5"/>
          <p:cNvPicPr>
            <a:picLocks noChangeAspect="1"/>
          </p:cNvPicPr>
          <p:nvPr/>
        </p:nvPicPr>
        <p:blipFill rotWithShape="1">
          <a:blip r:embed="rId2">
            <a:extLst/>
          </a:blip>
          <a:srcRect l="46885" t="9104" r="33288"/>
          <a:stretch/>
        </p:blipFill>
        <p:spPr>
          <a:xfrm>
            <a:off x="5607114" y="968631"/>
            <a:ext cx="990600" cy="1800246"/>
          </a:xfrm>
          <a:prstGeom prst="rect">
            <a:avLst/>
          </a:prstGeom>
          <a:ln w="12700">
            <a:miter lim="400000"/>
          </a:ln>
        </p:spPr>
      </p:pic>
      <p:pic>
        <p:nvPicPr>
          <p:cNvPr id="471" name="Picture 5" descr="Picture 5"/>
          <p:cNvPicPr>
            <a:picLocks noChangeAspect="1"/>
          </p:cNvPicPr>
          <p:nvPr/>
        </p:nvPicPr>
        <p:blipFill rotWithShape="1">
          <a:blip r:embed="rId2">
            <a:extLst/>
          </a:blip>
          <a:srcRect l="84847" t="38951" b="25371"/>
          <a:stretch/>
        </p:blipFill>
        <p:spPr>
          <a:xfrm>
            <a:off x="7315200" y="1371601"/>
            <a:ext cx="964288" cy="900039"/>
          </a:xfrm>
          <a:prstGeom prst="rect">
            <a:avLst/>
          </a:prstGeom>
          <a:ln w="12700">
            <a:miter lim="400000"/>
          </a:ln>
        </p:spPr>
      </p:pic>
      <p:grpSp>
        <p:nvGrpSpPr>
          <p:cNvPr id="479" name="Group 1"/>
          <p:cNvGrpSpPr/>
          <p:nvPr/>
        </p:nvGrpSpPr>
        <p:grpSpPr>
          <a:xfrm>
            <a:off x="2743200" y="2286000"/>
            <a:ext cx="6406942" cy="1836684"/>
            <a:chOff x="-613229" y="318384"/>
            <a:chExt cx="9187362" cy="2633746"/>
          </a:xfrm>
        </p:grpSpPr>
        <p:sp>
          <p:nvSpPr>
            <p:cNvPr id="473" name="Straight Arrow Connector 2"/>
            <p:cNvSpPr/>
            <p:nvPr/>
          </p:nvSpPr>
          <p:spPr>
            <a:xfrm flipH="1" flipV="1">
              <a:off x="1216823" y="1303666"/>
              <a:ext cx="0" cy="639061"/>
            </a:xfrm>
            <a:prstGeom prst="line">
              <a:avLst/>
            </a:prstGeom>
            <a:noFill/>
            <a:ln w="28575" cap="flat">
              <a:solidFill>
                <a:srgbClr val="FF0000"/>
              </a:solidFill>
              <a:prstDash val="solid"/>
              <a:round/>
              <a:tailEnd type="triangle" w="med" len="med"/>
            </a:ln>
            <a:effectLst/>
          </p:spPr>
          <p:txBody>
            <a:bodyPr wrap="square" lIns="34289" tIns="34289" rIns="34289" bIns="34289" numCol="1" anchor="t">
              <a:noAutofit/>
            </a:bodyPr>
            <a:lstStyle/>
            <a:p>
              <a:endParaRPr sz="1350"/>
            </a:p>
          </p:txBody>
        </p:sp>
        <p:sp>
          <p:nvSpPr>
            <p:cNvPr id="474" name="Straight Arrow Connector 8"/>
            <p:cNvSpPr/>
            <p:nvPr/>
          </p:nvSpPr>
          <p:spPr>
            <a:xfrm flipV="1">
              <a:off x="4217573" y="504821"/>
              <a:ext cx="0" cy="446437"/>
            </a:xfrm>
            <a:prstGeom prst="line">
              <a:avLst/>
            </a:prstGeom>
            <a:noFill/>
            <a:ln w="28575" cap="flat">
              <a:solidFill>
                <a:srgbClr val="FF0000"/>
              </a:solidFill>
              <a:prstDash val="solid"/>
              <a:round/>
              <a:tailEnd type="triangle" w="med" len="med"/>
            </a:ln>
            <a:effectLst/>
          </p:spPr>
          <p:txBody>
            <a:bodyPr wrap="square" lIns="34289" tIns="34289" rIns="34289" bIns="34289" numCol="1" anchor="t">
              <a:noAutofit/>
            </a:bodyPr>
            <a:lstStyle/>
            <a:p>
              <a:endParaRPr sz="1350"/>
            </a:p>
          </p:txBody>
        </p:sp>
        <p:sp>
          <p:nvSpPr>
            <p:cNvPr id="475" name="Straight Arrow Connector 9"/>
            <p:cNvSpPr/>
            <p:nvPr/>
          </p:nvSpPr>
          <p:spPr>
            <a:xfrm flipV="1">
              <a:off x="6744082" y="318384"/>
              <a:ext cx="0" cy="1265753"/>
            </a:xfrm>
            <a:prstGeom prst="line">
              <a:avLst/>
            </a:prstGeom>
            <a:noFill/>
            <a:ln w="28575" cap="flat">
              <a:solidFill>
                <a:srgbClr val="FF0000"/>
              </a:solidFill>
              <a:prstDash val="solid"/>
              <a:round/>
              <a:tailEnd type="triangle" w="med" len="med"/>
            </a:ln>
            <a:effectLst/>
          </p:spPr>
          <p:txBody>
            <a:bodyPr wrap="square" lIns="34289" tIns="34289" rIns="34289" bIns="34289" numCol="1" anchor="t">
              <a:noAutofit/>
            </a:bodyPr>
            <a:lstStyle/>
            <a:p>
              <a:endParaRPr sz="1350"/>
            </a:p>
          </p:txBody>
        </p:sp>
        <p:sp>
          <p:nvSpPr>
            <p:cNvPr id="476" name="TextBox 11"/>
            <p:cNvSpPr txBox="1"/>
            <p:nvPr/>
          </p:nvSpPr>
          <p:spPr>
            <a:xfrm>
              <a:off x="2723217" y="1051867"/>
              <a:ext cx="2988713" cy="7171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89" tIns="34289" rIns="34289" bIns="34289" numCol="1" anchor="t">
              <a:spAutoFit/>
            </a:bodyPr>
            <a:lstStyle/>
            <a:p>
              <a:pPr algn="ctr"/>
              <a:r>
                <a:rPr sz="1400" dirty="0"/>
                <a:t>Ligation efficiency as a </a:t>
              </a:r>
            </a:p>
            <a:p>
              <a:pPr algn="ctr"/>
              <a:r>
                <a:rPr sz="1400" dirty="0"/>
                <a:t>function of fragment length</a:t>
              </a:r>
            </a:p>
          </p:txBody>
        </p:sp>
        <p:sp>
          <p:nvSpPr>
            <p:cNvPr id="477" name="TextBox 12"/>
            <p:cNvSpPr txBox="1"/>
            <p:nvPr/>
          </p:nvSpPr>
          <p:spPr>
            <a:xfrm>
              <a:off x="4914028" y="1926014"/>
              <a:ext cx="3660105" cy="7171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89" tIns="34289" rIns="34289" bIns="34289" numCol="1" anchor="t">
              <a:spAutoFit/>
            </a:bodyPr>
            <a:lstStyle/>
            <a:p>
              <a:pPr algn="ctr"/>
              <a:r>
                <a:rPr sz="1400" dirty="0"/>
                <a:t>Sequencing efficiency as a</a:t>
              </a:r>
            </a:p>
            <a:p>
              <a:pPr algn="ctr"/>
              <a:r>
                <a:rPr sz="1400" dirty="0"/>
                <a:t>function of sequence composition</a:t>
              </a:r>
            </a:p>
          </p:txBody>
        </p:sp>
        <p:sp>
          <p:nvSpPr>
            <p:cNvPr id="478" name="TextBox 15"/>
            <p:cNvSpPr txBox="1"/>
            <p:nvPr/>
          </p:nvSpPr>
          <p:spPr>
            <a:xfrm>
              <a:off x="-613229" y="1926014"/>
              <a:ext cx="3660105" cy="10261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4289" tIns="34289" rIns="34289" bIns="34289" numCol="1" anchor="t">
              <a:spAutoFit/>
            </a:bodyPr>
            <a:lstStyle/>
            <a:p>
              <a:pPr algn="ctr"/>
              <a:r>
                <a:rPr sz="1400" dirty="0"/>
                <a:t>Digestion efficiency as a</a:t>
              </a:r>
            </a:p>
            <a:p>
              <a:pPr algn="ctr"/>
              <a:r>
                <a:rPr sz="1400" dirty="0"/>
                <a:t>function of sequence composition</a:t>
              </a:r>
            </a:p>
            <a:p>
              <a:pPr algn="ctr"/>
              <a:r>
                <a:rPr sz="1400" dirty="0"/>
                <a:t>(and DNA compaction)</a:t>
              </a:r>
            </a:p>
          </p:txBody>
        </p:sp>
      </p:grpSp>
      <p:sp>
        <p:nvSpPr>
          <p:cNvPr id="2" name="Title 1"/>
          <p:cNvSpPr>
            <a:spLocks noGrp="1"/>
          </p:cNvSpPr>
          <p:nvPr>
            <p:ph type="title"/>
          </p:nvPr>
        </p:nvSpPr>
        <p:spPr>
          <a:xfrm>
            <a:off x="2417299" y="-93258"/>
            <a:ext cx="8229600" cy="1143000"/>
          </a:xfrm>
        </p:spPr>
        <p:txBody>
          <a:bodyPr/>
          <a:lstStyle/>
          <a:p>
            <a:r>
              <a:rPr lang="en-US" dirty="0" smtClean="0"/>
              <a:t>Bias correction (normalization)</a:t>
            </a:r>
            <a:endParaRPr lang="en-US" dirty="0"/>
          </a:p>
        </p:txBody>
      </p:sp>
      <p:sp>
        <p:nvSpPr>
          <p:cNvPr id="13" name="Text Placeholder 2"/>
          <p:cNvSpPr txBox="1">
            <a:spLocks/>
          </p:cNvSpPr>
          <p:nvPr/>
        </p:nvSpPr>
        <p:spPr>
          <a:xfrm>
            <a:off x="1905000" y="4191000"/>
            <a:ext cx="8305800" cy="2514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1" indent="-342900">
              <a:buFont typeface="Arial" panose="020B0604020202020204" pitchFamily="34" charset="0"/>
              <a:buChar char="•"/>
            </a:pPr>
            <a:r>
              <a:rPr lang="en-US" sz="2400" dirty="0"/>
              <a:t>Can be applied to whole genome, cis maps, or other subsets</a:t>
            </a:r>
          </a:p>
          <a:p>
            <a:pPr marL="457200" indent="-457200">
              <a:buFont typeface="+mj-lt"/>
              <a:buAutoNum type="arabicPeriod"/>
            </a:pPr>
            <a:r>
              <a:rPr lang="en-US" sz="2400" dirty="0"/>
              <a:t>Explicit factor methods</a:t>
            </a:r>
          </a:p>
          <a:p>
            <a:pPr lvl="1"/>
            <a:r>
              <a:rPr lang="en-US" sz="1800" dirty="0"/>
              <a:t>Model bias due to GC content, fragment lengths, etc.</a:t>
            </a:r>
          </a:p>
          <a:p>
            <a:pPr marL="457200" indent="-457200">
              <a:buFont typeface="+mj-lt"/>
              <a:buAutoNum type="arabicPeriod"/>
            </a:pPr>
            <a:r>
              <a:rPr lang="en-US" sz="2400" dirty="0"/>
              <a:t>Matrix balancing (iterative correction)</a:t>
            </a:r>
            <a:endParaRPr lang="en-US" sz="2400" b="1" dirty="0"/>
          </a:p>
          <a:p>
            <a:pPr lvl="1"/>
            <a:r>
              <a:rPr lang="en-US" sz="2400" dirty="0"/>
              <a:t>Don’t model explicit sources of bias. Only assumes </a:t>
            </a:r>
            <a:r>
              <a:rPr lang="en-US" sz="2400" dirty="0" err="1"/>
              <a:t>factorizable</a:t>
            </a:r>
            <a:r>
              <a:rPr lang="en-US" sz="2400" dirty="0"/>
              <a:t> biases.</a:t>
            </a:r>
          </a:p>
        </p:txBody>
      </p:sp>
      <p:pic>
        <p:nvPicPr>
          <p:cNvPr id="12" name="Picture 5" descr="Picture 5"/>
          <p:cNvPicPr>
            <a:picLocks noChangeAspect="1"/>
          </p:cNvPicPr>
          <p:nvPr/>
        </p:nvPicPr>
        <p:blipFill rotWithShape="1">
          <a:blip r:embed="rId2">
            <a:extLst/>
          </a:blip>
          <a:srcRect r="78382"/>
          <a:stretch/>
        </p:blipFill>
        <p:spPr>
          <a:xfrm>
            <a:off x="3403397" y="1005528"/>
            <a:ext cx="1080052" cy="1980542"/>
          </a:xfrm>
          <a:prstGeom prst="rect">
            <a:avLst/>
          </a:prstGeom>
          <a:ln w="12700">
            <a:miter lim="400000"/>
          </a:ln>
        </p:spPr>
      </p:pic>
    </p:spTree>
    <p:extLst>
      <p:ext uri="{BB962C8B-B14F-4D97-AF65-F5344CB8AC3E}">
        <p14:creationId xmlns:p14="http://schemas.microsoft.com/office/powerpoint/2010/main" val="2386997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xEl>
                                              <p:pRg st="2" end="2"/>
                                            </p:txEl>
                                          </p:spTgt>
                                        </p:tgtEl>
                                        <p:attrNameLst>
                                          <p:attrName>style.visibility</p:attrName>
                                        </p:attrNameLst>
                                      </p:cBhvr>
                                      <p:to>
                                        <p:strVal val="visible"/>
                                      </p:to>
                                    </p:set>
                                    <p:animEffect transition="in" filter="fade">
                                      <p:cBhvr>
                                        <p:cTn id="14" dur="500"/>
                                        <p:tgtEl>
                                          <p:spTgt spid="1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500"/>
                                        <p:tgtEl>
                                          <p:spTgt spid="1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par>
                                <p:cTn id="23" presetID="9" presetClass="emph" presetSubtype="0" nodeType="withEffect">
                                  <p:stCondLst>
                                    <p:cond delay="0"/>
                                  </p:stCondLst>
                                  <p:childTnLst>
                                    <p:set>
                                      <p:cBhvr rctx="PPT">
                                        <p:cTn id="24" dur="indefinite"/>
                                        <p:tgtEl>
                                          <p:spTgt spid="13">
                                            <p:txEl>
                                              <p:pRg st="1" end="1"/>
                                            </p:txEl>
                                          </p:spTgt>
                                        </p:tgtEl>
                                        <p:attrNameLst>
                                          <p:attrName>style.opacity</p:attrName>
                                        </p:attrNameLst>
                                      </p:cBhvr>
                                      <p:to>
                                        <p:strVal val="0.5"/>
                                      </p:to>
                                    </p:set>
                                    <p:animEffect filter="image" prLst="opacity: 0.5">
                                      <p:cBhvr rctx="IE">
                                        <p:cTn id="25" dur="indefinite"/>
                                        <p:tgtEl>
                                          <p:spTgt spid="13">
                                            <p:txEl>
                                              <p:pRg st="1" end="1"/>
                                            </p:txEl>
                                          </p:spTgt>
                                        </p:tgtEl>
                                      </p:cBhvr>
                                    </p:animEffect>
                                  </p:childTnLst>
                                </p:cTn>
                              </p:par>
                              <p:par>
                                <p:cTn id="26" presetID="9" presetClass="emph" presetSubtype="0" nodeType="withEffect">
                                  <p:stCondLst>
                                    <p:cond delay="0"/>
                                  </p:stCondLst>
                                  <p:childTnLst>
                                    <p:set>
                                      <p:cBhvr rctx="PPT">
                                        <p:cTn id="27" dur="indefinite"/>
                                        <p:tgtEl>
                                          <p:spTgt spid="13">
                                            <p:txEl>
                                              <p:pRg st="2" end="2"/>
                                            </p:txEl>
                                          </p:spTgt>
                                        </p:tgtEl>
                                        <p:attrNameLst>
                                          <p:attrName>style.opacity</p:attrName>
                                        </p:attrNameLst>
                                      </p:cBhvr>
                                      <p:to>
                                        <p:strVal val="0.5"/>
                                      </p:to>
                                    </p:set>
                                    <p:animEffect filter="image" prLst="opacity: 0.5">
                                      <p:cBhvr rctx="IE">
                                        <p:cTn id="28" dur="indefinite"/>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Bias </a:t>
            </a:r>
            <a:r>
              <a:rPr lang="en-US" dirty="0" smtClean="0"/>
              <a:t>correction: Matrix Balancing</a:t>
            </a:r>
            <a:endParaRPr lang="en-US" dirty="0"/>
          </a:p>
        </p:txBody>
      </p:sp>
      <p:sp>
        <p:nvSpPr>
          <p:cNvPr id="4" name="TextBox 3"/>
          <p:cNvSpPr txBox="1"/>
          <p:nvPr/>
        </p:nvSpPr>
        <p:spPr>
          <a:xfrm>
            <a:off x="4876800" y="1154668"/>
            <a:ext cx="2286000" cy="369332"/>
          </a:xfrm>
          <a:prstGeom prst="rect">
            <a:avLst/>
          </a:prstGeom>
          <a:noFill/>
        </p:spPr>
        <p:txBody>
          <a:bodyPr wrap="square" rtlCol="0">
            <a:spAutoFit/>
          </a:bodyPr>
          <a:lstStyle/>
          <a:p>
            <a:r>
              <a:rPr lang="en-US" dirty="0">
                <a:hlinkClick r:id="rId2"/>
              </a:rPr>
              <a:t>http://bit.ly/2uHd98l</a:t>
            </a:r>
            <a:endParaRPr lang="en-US" dirty="0"/>
          </a:p>
        </p:txBody>
      </p:sp>
      <p:pic>
        <p:nvPicPr>
          <p:cNvPr id="5" name="Picture 4">
            <a:hlinkClick r:id="rId2"/>
          </p:cNvPr>
          <p:cNvPicPr>
            <a:picLocks noChangeAspect="1"/>
          </p:cNvPicPr>
          <p:nvPr/>
        </p:nvPicPr>
        <p:blipFill>
          <a:blip r:embed="rId3"/>
          <a:stretch>
            <a:fillRect/>
          </a:stretch>
        </p:blipFill>
        <p:spPr>
          <a:xfrm>
            <a:off x="1763857" y="1676400"/>
            <a:ext cx="8664286" cy="4541398"/>
          </a:xfrm>
          <a:prstGeom prst="rect">
            <a:avLst/>
          </a:prstGeom>
        </p:spPr>
      </p:pic>
      <p:sp>
        <p:nvSpPr>
          <p:cNvPr id="2" name="TextBox 1"/>
          <p:cNvSpPr txBox="1"/>
          <p:nvPr/>
        </p:nvSpPr>
        <p:spPr>
          <a:xfrm>
            <a:off x="3048001" y="6217799"/>
            <a:ext cx="1742465" cy="461665"/>
          </a:xfrm>
          <a:prstGeom prst="rect">
            <a:avLst/>
          </a:prstGeom>
          <a:noFill/>
        </p:spPr>
        <p:txBody>
          <a:bodyPr wrap="none" rtlCol="0">
            <a:spAutoFit/>
          </a:bodyPr>
          <a:lstStyle/>
          <a:p>
            <a:r>
              <a:rPr lang="en-US" sz="2400" dirty="0"/>
              <a:t>Uncorrected</a:t>
            </a:r>
          </a:p>
        </p:txBody>
      </p:sp>
      <p:sp>
        <p:nvSpPr>
          <p:cNvPr id="6" name="TextBox 5"/>
          <p:cNvSpPr txBox="1"/>
          <p:nvPr/>
        </p:nvSpPr>
        <p:spPr>
          <a:xfrm>
            <a:off x="7010401" y="6217799"/>
            <a:ext cx="2809423" cy="461665"/>
          </a:xfrm>
          <a:prstGeom prst="rect">
            <a:avLst/>
          </a:prstGeom>
          <a:noFill/>
        </p:spPr>
        <p:txBody>
          <a:bodyPr wrap="none" rtlCol="0">
            <a:spAutoFit/>
          </a:bodyPr>
          <a:lstStyle/>
          <a:p>
            <a:r>
              <a:rPr lang="en-US" sz="2400" dirty="0"/>
              <a:t>Corrected (balanced)</a:t>
            </a:r>
          </a:p>
        </p:txBody>
      </p:sp>
    </p:spTree>
    <p:extLst>
      <p:ext uri="{BB962C8B-B14F-4D97-AF65-F5344CB8AC3E}">
        <p14:creationId xmlns:p14="http://schemas.microsoft.com/office/powerpoint/2010/main" val="25190334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2"/>
          </p:cNvPr>
          <p:cNvPicPr>
            <a:picLocks noChangeAspect="1"/>
          </p:cNvPicPr>
          <p:nvPr/>
        </p:nvPicPr>
        <p:blipFill>
          <a:blip r:embed="rId3"/>
          <a:stretch>
            <a:fillRect/>
          </a:stretch>
        </p:blipFill>
        <p:spPr>
          <a:xfrm>
            <a:off x="1089455" y="1357912"/>
            <a:ext cx="5304844" cy="5288514"/>
          </a:xfrm>
          <a:prstGeom prst="rect">
            <a:avLst/>
          </a:prstGeom>
        </p:spPr>
      </p:pic>
      <p:pic>
        <p:nvPicPr>
          <p:cNvPr id="2" name="Picture 1"/>
          <p:cNvPicPr>
            <a:picLocks noChangeAspect="1"/>
          </p:cNvPicPr>
          <p:nvPr/>
        </p:nvPicPr>
        <p:blipFill>
          <a:blip r:embed="rId4"/>
          <a:stretch>
            <a:fillRect/>
          </a:stretch>
        </p:blipFill>
        <p:spPr>
          <a:xfrm>
            <a:off x="6606716" y="4908743"/>
            <a:ext cx="426545" cy="1724727"/>
          </a:xfrm>
          <a:prstGeom prst="rect">
            <a:avLst/>
          </a:prstGeom>
        </p:spPr>
      </p:pic>
      <p:sp>
        <p:nvSpPr>
          <p:cNvPr id="4" name="Title 1"/>
          <p:cNvSpPr>
            <a:spLocks noGrp="1"/>
          </p:cNvSpPr>
          <p:nvPr>
            <p:ph type="title"/>
          </p:nvPr>
        </p:nvSpPr>
        <p:spPr>
          <a:xfrm>
            <a:off x="181711" y="-154420"/>
            <a:ext cx="8229600" cy="1143000"/>
          </a:xfrm>
        </p:spPr>
        <p:txBody>
          <a:bodyPr/>
          <a:lstStyle/>
          <a:p>
            <a:r>
              <a:rPr lang="en-US" dirty="0" smtClean="0"/>
              <a:t>Hi-C Features</a:t>
            </a:r>
            <a:endParaRPr lang="en-US" dirty="0"/>
          </a:p>
        </p:txBody>
      </p:sp>
      <p:sp>
        <p:nvSpPr>
          <p:cNvPr id="3" name="TextBox 2"/>
          <p:cNvSpPr txBox="1"/>
          <p:nvPr/>
        </p:nvSpPr>
        <p:spPr>
          <a:xfrm>
            <a:off x="327661" y="1357912"/>
            <a:ext cx="661591" cy="369332"/>
          </a:xfrm>
          <a:prstGeom prst="rect">
            <a:avLst/>
          </a:prstGeom>
          <a:noFill/>
        </p:spPr>
        <p:txBody>
          <a:bodyPr wrap="none" rtlCol="0">
            <a:spAutoFit/>
          </a:bodyPr>
          <a:lstStyle/>
          <a:p>
            <a:r>
              <a:rPr lang="en-US" dirty="0"/>
              <a:t>Chr.1</a:t>
            </a:r>
          </a:p>
        </p:txBody>
      </p:sp>
      <p:sp>
        <p:nvSpPr>
          <p:cNvPr id="6" name="TextBox 5"/>
          <p:cNvSpPr txBox="1"/>
          <p:nvPr/>
        </p:nvSpPr>
        <p:spPr>
          <a:xfrm>
            <a:off x="327661" y="1781294"/>
            <a:ext cx="661591" cy="369332"/>
          </a:xfrm>
          <a:prstGeom prst="rect">
            <a:avLst/>
          </a:prstGeom>
          <a:noFill/>
        </p:spPr>
        <p:txBody>
          <a:bodyPr wrap="none" rtlCol="0">
            <a:spAutoFit/>
          </a:bodyPr>
          <a:lstStyle/>
          <a:p>
            <a:r>
              <a:rPr lang="en-US" dirty="0"/>
              <a:t>Chr.2</a:t>
            </a:r>
          </a:p>
        </p:txBody>
      </p:sp>
      <p:sp>
        <p:nvSpPr>
          <p:cNvPr id="7" name="TextBox 6"/>
          <p:cNvSpPr txBox="1"/>
          <p:nvPr/>
        </p:nvSpPr>
        <p:spPr>
          <a:xfrm>
            <a:off x="327661" y="2150626"/>
            <a:ext cx="661591" cy="369332"/>
          </a:xfrm>
          <a:prstGeom prst="rect">
            <a:avLst/>
          </a:prstGeom>
          <a:noFill/>
        </p:spPr>
        <p:txBody>
          <a:bodyPr wrap="none" rtlCol="0">
            <a:spAutoFit/>
          </a:bodyPr>
          <a:lstStyle/>
          <a:p>
            <a:r>
              <a:rPr lang="en-US" dirty="0"/>
              <a:t>Chr.3</a:t>
            </a:r>
          </a:p>
        </p:txBody>
      </p:sp>
      <p:sp>
        <p:nvSpPr>
          <p:cNvPr id="9" name="TextBox 8"/>
          <p:cNvSpPr txBox="1"/>
          <p:nvPr/>
        </p:nvSpPr>
        <p:spPr>
          <a:xfrm>
            <a:off x="327661" y="6113026"/>
            <a:ext cx="661591" cy="369332"/>
          </a:xfrm>
          <a:prstGeom prst="rect">
            <a:avLst/>
          </a:prstGeom>
          <a:noFill/>
        </p:spPr>
        <p:txBody>
          <a:bodyPr wrap="none" rtlCol="0">
            <a:spAutoFit/>
          </a:bodyPr>
          <a:lstStyle/>
          <a:p>
            <a:r>
              <a:rPr lang="en-US" dirty="0" err="1"/>
              <a:t>Chr.X</a:t>
            </a:r>
            <a:endParaRPr lang="en-US" dirty="0"/>
          </a:p>
        </p:txBody>
      </p:sp>
      <p:cxnSp>
        <p:nvCxnSpPr>
          <p:cNvPr id="10" name="Straight Arrow Connector 9"/>
          <p:cNvCxnSpPr>
            <a:stCxn id="7" idx="2"/>
            <a:endCxn id="9" idx="0"/>
          </p:cNvCxnSpPr>
          <p:nvPr/>
        </p:nvCxnSpPr>
        <p:spPr>
          <a:xfrm>
            <a:off x="658456" y="2519958"/>
            <a:ext cx="0" cy="359306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63852" y="988580"/>
            <a:ext cx="661591" cy="369332"/>
          </a:xfrm>
          <a:prstGeom prst="rect">
            <a:avLst/>
          </a:prstGeom>
          <a:noFill/>
        </p:spPr>
        <p:txBody>
          <a:bodyPr wrap="none" rtlCol="0">
            <a:spAutoFit/>
          </a:bodyPr>
          <a:lstStyle/>
          <a:p>
            <a:r>
              <a:rPr lang="en-US" dirty="0"/>
              <a:t>Chr.1</a:t>
            </a:r>
          </a:p>
        </p:txBody>
      </p:sp>
      <p:sp>
        <p:nvSpPr>
          <p:cNvPr id="13" name="TextBox 12"/>
          <p:cNvSpPr txBox="1"/>
          <p:nvPr/>
        </p:nvSpPr>
        <p:spPr>
          <a:xfrm>
            <a:off x="5741176" y="988580"/>
            <a:ext cx="661591" cy="369332"/>
          </a:xfrm>
          <a:prstGeom prst="rect">
            <a:avLst/>
          </a:prstGeom>
          <a:noFill/>
        </p:spPr>
        <p:txBody>
          <a:bodyPr wrap="none" rtlCol="0">
            <a:spAutoFit/>
          </a:bodyPr>
          <a:lstStyle/>
          <a:p>
            <a:r>
              <a:rPr lang="en-US" dirty="0" err="1"/>
              <a:t>Chr.X</a:t>
            </a:r>
            <a:endParaRPr lang="en-US" dirty="0"/>
          </a:p>
        </p:txBody>
      </p:sp>
      <p:cxnSp>
        <p:nvCxnSpPr>
          <p:cNvPr id="14" name="Straight Arrow Connector 13"/>
          <p:cNvCxnSpPr>
            <a:endCxn id="13" idx="1"/>
          </p:cNvCxnSpPr>
          <p:nvPr/>
        </p:nvCxnSpPr>
        <p:spPr>
          <a:xfrm>
            <a:off x="1625443" y="1173246"/>
            <a:ext cx="4115733" cy="0"/>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819988" y="988580"/>
            <a:ext cx="4836437" cy="3785652"/>
          </a:xfrm>
          <a:prstGeom prst="rect">
            <a:avLst/>
          </a:prstGeom>
          <a:noFill/>
        </p:spPr>
        <p:txBody>
          <a:bodyPr wrap="square" rtlCol="0">
            <a:spAutoFit/>
          </a:bodyPr>
          <a:lstStyle/>
          <a:p>
            <a:pPr marL="342900" indent="-342900">
              <a:buAutoNum type="arabicPeriod"/>
            </a:pPr>
            <a:r>
              <a:rPr lang="en-US" sz="2400" b="1" dirty="0" smtClean="0"/>
              <a:t>P(s) curves</a:t>
            </a:r>
            <a:r>
              <a:rPr lang="en-US" sz="2400" dirty="0" smtClean="0"/>
              <a:t>: decay of contact </a:t>
            </a:r>
            <a:r>
              <a:rPr lang="en-US" sz="2400" dirty="0" err="1" smtClean="0"/>
              <a:t>freq</a:t>
            </a:r>
            <a:r>
              <a:rPr lang="en-US" sz="2400" dirty="0" smtClean="0"/>
              <a:t> with genomic </a:t>
            </a:r>
            <a:r>
              <a:rPr lang="en-US" sz="2400" dirty="0" err="1" smtClean="0"/>
              <a:t>dist</a:t>
            </a:r>
            <a:r>
              <a:rPr lang="en-US" sz="2400" dirty="0"/>
              <a:t> </a:t>
            </a:r>
            <a:r>
              <a:rPr lang="en-US" sz="2400" dirty="0" smtClean="0"/>
              <a:t>in </a:t>
            </a:r>
            <a:r>
              <a:rPr lang="en-US" sz="2400" i="1" dirty="0" smtClean="0"/>
              <a:t>cis</a:t>
            </a:r>
          </a:p>
          <a:p>
            <a:pPr marL="342900" indent="-342900">
              <a:buAutoNum type="arabicPeriod"/>
            </a:pPr>
            <a:r>
              <a:rPr lang="en-US" sz="2400" b="1" dirty="0" smtClean="0"/>
              <a:t>Eigenvectors</a:t>
            </a:r>
            <a:r>
              <a:rPr lang="en-US" sz="2400" dirty="0" smtClean="0"/>
              <a:t>: checkering pattern in </a:t>
            </a:r>
            <a:r>
              <a:rPr lang="en-US" sz="2400" i="1" dirty="0" smtClean="0"/>
              <a:t>cis</a:t>
            </a:r>
            <a:r>
              <a:rPr lang="en-US" sz="2400" dirty="0" smtClean="0"/>
              <a:t> and </a:t>
            </a:r>
            <a:r>
              <a:rPr lang="en-US" sz="2400" i="1" dirty="0" smtClean="0"/>
              <a:t>trans</a:t>
            </a:r>
          </a:p>
          <a:p>
            <a:pPr marL="342900" indent="-342900">
              <a:buAutoNum type="arabicPeriod"/>
            </a:pPr>
            <a:r>
              <a:rPr lang="en-US" sz="2400" b="1" dirty="0" smtClean="0"/>
              <a:t>Insulation score</a:t>
            </a:r>
            <a:r>
              <a:rPr lang="en-US" sz="2400" dirty="0" smtClean="0"/>
              <a:t>: Loci that deplete contact </a:t>
            </a:r>
            <a:r>
              <a:rPr lang="en-US" sz="2400" dirty="0" err="1" smtClean="0"/>
              <a:t>freq</a:t>
            </a:r>
            <a:r>
              <a:rPr lang="en-US" sz="2400" dirty="0" smtClean="0"/>
              <a:t> between neighbors</a:t>
            </a:r>
          </a:p>
          <a:p>
            <a:pPr marL="342900" indent="-342900">
              <a:buAutoNum type="arabicPeriod"/>
            </a:pPr>
            <a:r>
              <a:rPr lang="en-US" sz="2400" b="1" dirty="0" smtClean="0"/>
              <a:t>“Pile-ups”: </a:t>
            </a:r>
            <a:r>
              <a:rPr lang="en-US" sz="2400" dirty="0" smtClean="0"/>
              <a:t>Aggregations of contact profiles centered at inferred features or at precise genomic landmarks</a:t>
            </a:r>
            <a:endParaRPr lang="en-US" sz="2400" dirty="0"/>
          </a:p>
        </p:txBody>
      </p:sp>
    </p:spTree>
    <p:extLst>
      <p:ext uri="{BB962C8B-B14F-4D97-AF65-F5344CB8AC3E}">
        <p14:creationId xmlns:p14="http://schemas.microsoft.com/office/powerpoint/2010/main" val="5723792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1631</Words>
  <Application>Microsoft Office PowerPoint</Application>
  <PresentationFormat>Widescreen</PresentationFormat>
  <Paragraphs>390</Paragraphs>
  <Slides>47</Slides>
  <Notes>6</Notes>
  <HiddenSlides>17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MS PGothic</vt:lpstr>
      <vt:lpstr>MS PGothic</vt:lpstr>
      <vt:lpstr>Arial</vt:lpstr>
      <vt:lpstr>Bodoni 72 Book</vt:lpstr>
      <vt:lpstr>Calibri</vt:lpstr>
      <vt:lpstr>Calibri Light</vt:lpstr>
      <vt:lpstr>Cambria Math</vt:lpstr>
      <vt:lpstr>Courier New</vt:lpstr>
      <vt:lpstr>Times New Roman</vt:lpstr>
      <vt:lpstr>Verdana</vt:lpstr>
      <vt:lpstr>Wingdings</vt:lpstr>
      <vt:lpstr>Office Theme</vt:lpstr>
      <vt:lpstr>From contact matrix to biology</vt:lpstr>
      <vt:lpstr>PowerPoint Presentation</vt:lpstr>
      <vt:lpstr>PowerPoint Presentation</vt:lpstr>
      <vt:lpstr>PowerPoint Presentation</vt:lpstr>
      <vt:lpstr>PowerPoint Presentation</vt:lpstr>
      <vt:lpstr>PowerPoint Presentation</vt:lpstr>
      <vt:lpstr>Bias correction (normalization)</vt:lpstr>
      <vt:lpstr>PowerPoint Presentation</vt:lpstr>
      <vt:lpstr>Hi-C Features</vt:lpstr>
      <vt:lpstr>Caveat emptor</vt:lpstr>
      <vt:lpstr>PowerPoint Presentation</vt:lpstr>
      <vt:lpstr>Scales of organization</vt:lpstr>
      <vt:lpstr>Patterns, quantifications &amp; interpretations</vt:lpstr>
      <vt:lpstr>What the TAD?</vt:lpstr>
      <vt:lpstr>PowerPoint Presentation</vt:lpstr>
      <vt:lpstr>TAD anatomy</vt:lpstr>
      <vt:lpstr>The loop extrusion model of TAD formation</vt:lpstr>
      <vt:lpstr>PowerPoint Presentation</vt:lpstr>
      <vt:lpstr>PowerPoint Presentation</vt:lpstr>
      <vt:lpstr>PowerPoint Presentation</vt:lpstr>
      <vt:lpstr>Interphase organizational hierarchy?</vt:lpstr>
      <vt:lpstr>Organizational hierarchy processes</vt:lpstr>
      <vt:lpstr>P(s): Polymer nature of the chromatin fiber</vt:lpstr>
      <vt:lpstr>The head and shoulders of loop extrusion</vt:lpstr>
      <vt:lpstr>PowerPoint Presentation</vt:lpstr>
      <vt:lpstr>Compartmentalization (segregation)</vt:lpstr>
      <vt:lpstr>Eigendecomposition</vt:lpstr>
      <vt:lpstr>Eigendecomposition</vt:lpstr>
      <vt:lpstr>Local features</vt:lpstr>
      <vt:lpstr>1-D score tracks</vt:lpstr>
      <vt:lpstr>The mighty pileup</vt:lpstr>
      <vt:lpstr>PowerPoint Presentation</vt:lpstr>
      <vt:lpstr>PowerPoint Presentation</vt:lpstr>
      <vt:lpstr>PowerPoint Presentation</vt:lpstr>
      <vt:lpstr>Territoriality</vt:lpstr>
      <vt:lpstr>How to process Hi-C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FISH or C?</vt:lpstr>
      <vt:lpstr>Interactions and product pairs</vt:lpstr>
      <vt:lpstr>From structures to organizing processes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nezar</dc:creator>
  <cp:lastModifiedBy>nezar</cp:lastModifiedBy>
  <cp:revision>57</cp:revision>
  <dcterms:created xsi:type="dcterms:W3CDTF">2018-05-07T15:42:23Z</dcterms:created>
  <dcterms:modified xsi:type="dcterms:W3CDTF">2018-05-08T14:28:27Z</dcterms:modified>
</cp:coreProperties>
</file>